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Staatliches" charset="1" panose="00000000000000000000"/>
      <p:regular r:id="rId30"/>
    </p:embeddedFont>
    <p:embeddedFont>
      <p:font typeface="TT Norms" charset="1" panose="02000503030000020003"/>
      <p:regular r:id="rId31"/>
    </p:embeddedFont>
    <p:embeddedFont>
      <p:font typeface="TT Norms Bold" charset="1" panose="0200080303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notesSlides/notesSlide2.xml" Type="http://schemas.openxmlformats.org/officeDocument/2006/relationships/notesSlide"/><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notesSlides/notesSlide7.xml" Type="http://schemas.openxmlformats.org/officeDocument/2006/relationships/notesSlide"/><Relationship Id="rId42" Target="notesSlides/notesSlide8.xml" Type="http://schemas.openxmlformats.org/officeDocument/2006/relationships/notesSlide"/><Relationship Id="rId43" Target="notesSlides/notesSlide9.xml" Type="http://schemas.openxmlformats.org/officeDocument/2006/relationships/notesSlide"/><Relationship Id="rId44" Target="notesSlides/notesSlide10.xml" Type="http://schemas.openxmlformats.org/officeDocument/2006/relationships/notesSlide"/><Relationship Id="rId45" Target="notesSlides/notesSlide11.xml" Type="http://schemas.openxmlformats.org/officeDocument/2006/relationships/notesSlide"/><Relationship Id="rId46" Target="notesSlides/notesSlide1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line and place it in the network pane. In parameter plane of line2 node, length value is 1.95 and points are 2 in value.</a:t>
            </a:r>
          </a:p>
          <a:p>
            <a:r>
              <a:rPr lang="en-US"/>
              <a:t>	Repeat steps of line.</a:t>
            </a:r>
          </a:p>
          <a:p>
            <a:r>
              <a:rPr lang="en-US"/>
              <a:t>	Right Click in the network pane, search for popnet and place it in the network pane. Get into the popnet and place windforce node form tab menu, place it between popsolver and output. In parameter pane of windforce1 node, scale force is 28 and activation value is 4.96.</a:t>
            </a:r>
          </a:p>
          <a:p>
            <a:r>
              <a:rPr lang="en-US"/>
              <a:t>	Right Click in the network pane, search for color and place it in the network pane. In parameter pane of color1 node, Attribute should be velocity, and color should be yellow to red.</a:t>
            </a:r>
          </a:p>
          <a:p>
            <a:r>
              <a:rPr lang="en-US"/>
              <a:t/>
            </a:r>
          </a:p>
          <a:p>
            <a:r>
              <a:rPr lang="en-US"/>
              <a:t>	Right Click in the network pane, search for merge and place it in the network pane. Connect line2 to merge1, line7 to popnet to color1 to merge1.</a:t>
            </a:r>
          </a:p>
          <a:p>
            <a:r>
              <a:rPr lang="en-US"/>
              <a:t>	Right Click in the network pane, search for transform and place it in the network pane. In parameter pane of transform7 node, translate value is (8.27599, 0, -9.04432) </a:t>
            </a:r>
          </a:p>
          <a:p>
            <a:r>
              <a:rPr lang="en-US"/>
              <a:t>	Connect merge1 to transform7. </a:t>
            </a:r>
          </a:p>
          <a:p>
            <a:r>
              <a:rPr lang="en-US"/>
              <a:t>	.Repeat steps for other 3 tree fire and change the values in transform based on the coordinates in screen view of transform node.</a:t>
            </a:r>
          </a:p>
          <a:p>
            <a:r>
              <a:rPr lang="en-US"/>
              <a:t>	Right Click in the network pane, search for merge and place it in the network pane. Connect transform7, transform2, transform3 to merge.</a:t>
            </a:r>
          </a:p>
          <a:p>
            <a:r>
              <a:rPr lang="en-US"/>
              <a:t>	Blue flag the merge node to see the fire.</a:t>
            </a:r>
          </a:p>
          <a:p>
            <a:r>
              <a:rPr lang="en-US"/>
              <a:t>	We can use the animation bar to animate.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Switch node switches between multiple geometries in the project.</a:t>
            </a:r>
          </a:p>
          <a:p>
            <a:r>
              <a:rPr lang="en-US"/>
              <a:t>Null is used as a place holder node.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merge and place it in the network pane. Connect Asteroid Character, Tree Character is connected to merge5 node.</a:t>
            </a:r>
          </a:p>
          <a:p>
            <a:r>
              <a:rPr lang="en-US"/>
              <a:t>	Right Click in the network pane, search for switch and place it in the network pane. In parameter pane of switch1 node, switch Input is $F-100. Merge5 and tree fire Character is connected to switch1.</a:t>
            </a:r>
          </a:p>
          <a:p>
            <a:r>
              <a:rPr lang="en-US"/>
              <a:t>	Right Click in the network pane, search for switch and place it in the network pane. In parameter pane of switch2 node, switch Input is $F-105. House 1 Character and House 1 destroy Character are connected to switch2 node.</a:t>
            </a:r>
          </a:p>
          <a:p>
            <a:r>
              <a:rPr lang="en-US"/>
              <a:t>	Right Click in the network pane, search for merge and place it in the network pane. Connect switch1 and switch2 to merge8.</a:t>
            </a:r>
          </a:p>
          <a:p>
            <a:r>
              <a:rPr lang="en-US"/>
              <a:t>	Right Click in the network pane, search for switch and place it in the network pane. In parameter pane of switch3 node, switch Input is $F-100. House 2 Character and House 2 destroy Character are connected to switch3 node. </a:t>
            </a:r>
          </a:p>
          <a:p>
            <a:r>
              <a:rPr lang="en-US"/>
              <a:t>	Right Click in the network pane, search for merge and place it in the network pane. Connect merge8 and switch3 to merge11.</a:t>
            </a:r>
          </a:p>
          <a:p>
            <a:r>
              <a:rPr lang="en-US"/>
              <a:t>	Right Click in the network pane, search for null and place it in the network pane.</a:t>
            </a:r>
          </a:p>
          <a:p>
            <a:r>
              <a:rPr lang="en-US"/>
              <a:t>	Right Click in the network pane, search for merge and place it in the network pane. Connect merge11 and switch4 to merge11.</a:t>
            </a:r>
          </a:p>
          <a:p>
            <a:r>
              <a:rPr lang="en-US"/>
              <a:t>	Right Click in the network pane, search for null and pTORNODOlace it in the network pane.</a:t>
            </a:r>
          </a:p>
          <a:p>
            <a:r>
              <a:rPr lang="en-US"/>
              <a:t>	Right Click in the network pane, search for switch and place it in the network pane. In parameter pane of switch5 node, switch Input is $F-100. Null2 and Asteroid Land Character are connected to switch5 node.</a:t>
            </a:r>
          </a:p>
          <a:p>
            <a:r>
              <a:rPr lang="en-US"/>
              <a:t>	Right Click in the network pane, search for merge and place it in the network pane. Connect merge14 and switch5 to merge18.</a:t>
            </a:r>
          </a:p>
          <a:p>
            <a:r>
              <a:rPr lang="en-US"/>
              <a:t>	Right Click in the network pane, search for null and place it in the network pane.</a:t>
            </a:r>
          </a:p>
          <a:p>
            <a:r>
              <a:rPr lang="en-US"/>
              <a:t>	Right Click in the network pane, search for switch and place it in the network pane. In parameter pane of switch6 node, switch Input is $F-100. Null3 and Ocean floods Character are connected to switch6 node.</a:t>
            </a:r>
          </a:p>
          <a:p>
            <a:r>
              <a:rPr lang="en-US"/>
              <a:t>	Right Click in the network pane, search for merge and place it in the network pane. Connect merge18 and switch6 to merge.</a:t>
            </a:r>
          </a:p>
          <a:p>
            <a:r>
              <a:rPr lang="en-US"/>
              <a:t>	Right Click in the network pane, search for null and place it in the network pane.</a:t>
            </a:r>
          </a:p>
          <a:p>
            <a:r>
              <a:rPr lang="en-US"/>
              <a:t>	Right Click in the network pane, search for switch and place it in the network pane. In parameter pane of switch8 node, switch Input is $F-255. Null4 and Font Character are connected to switch8 node.</a:t>
            </a:r>
          </a:p>
          <a:p>
            <a:r>
              <a:rPr lang="en-US"/>
              <a:t>	Right Click in the network pane, search for merge and place it in the network pane. Connect merge and switch8 to merge.</a:t>
            </a:r>
          </a:p>
          <a:p>
            <a:r>
              <a:rPr lang="en-US"/>
              <a:t>	Right Click in the network pane, search for merge and place it in the network pane. Connect Ocean Character, Cloud Character, RAIN Character, color15 to merge.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merge and place it in the network pane. Connect Asteroid Character, Tree Character is connected to merge5 node.</a:t>
            </a:r>
          </a:p>
          <a:p>
            <a:r>
              <a:rPr lang="en-US"/>
              <a:t>	Right Click in the network pane, search for switch and place it in the network pane. In parameter pane of switch1 node, switch Input is $F-100. Merge5 and tree fire Character is connected to switch1.</a:t>
            </a:r>
          </a:p>
          <a:p>
            <a:r>
              <a:rPr lang="en-US"/>
              <a:t>	Right Click in the network pane, search for switch and place it in the network pane. In parameter pane of switch2 node, switch Input is $F-105. House 1 Character and House 1 destroy Character are connected to switch2 node.</a:t>
            </a:r>
          </a:p>
          <a:p>
            <a:r>
              <a:rPr lang="en-US"/>
              <a:t>	Right Click in the network pane, search for merge and place it in the network pane. Connect switch1 and switch2 to merge8.</a:t>
            </a:r>
          </a:p>
          <a:p>
            <a:r>
              <a:rPr lang="en-US"/>
              <a:t>	Right Click in the network pane, search for switch and place it in the network pane. In parameter pane of switch3 node, switch Input is $F-100. House 2 Character and House 2 destroy Character are connected to switch3 node. </a:t>
            </a:r>
          </a:p>
          <a:p>
            <a:r>
              <a:rPr lang="en-US"/>
              <a:t>	Right Click in the network pane, search for merge and place it in the network pane. Connect merge8 and switch3 to merge11.</a:t>
            </a:r>
          </a:p>
          <a:p>
            <a:r>
              <a:rPr lang="en-US"/>
              <a:t>	Right Click in the network pane, search for null and place it in the network pane.</a:t>
            </a:r>
          </a:p>
          <a:p>
            <a:r>
              <a:rPr lang="en-US"/>
              <a:t>	Right Click in the network pane, search for merge and place it in the network pane. Connect merge11 and switch4 to merge11.</a:t>
            </a:r>
          </a:p>
          <a:p>
            <a:r>
              <a:rPr lang="en-US"/>
              <a:t>	Right Click in the network pane, search for null and pTORNODOlace it in the network pane.</a:t>
            </a:r>
          </a:p>
          <a:p>
            <a:r>
              <a:rPr lang="en-US"/>
              <a:t>	Right Click in the network pane, search for switch and place it in the network pane. In parameter pane of switch5 node, switch Input is $F-100. Null2 and Asteroid Land Character are connected to switch5 node.</a:t>
            </a:r>
          </a:p>
          <a:p>
            <a:r>
              <a:rPr lang="en-US"/>
              <a:t>	Right Click in the network pane, search for merge and place it in the network pane. Connect merge14 and switch5 to merge18.</a:t>
            </a:r>
          </a:p>
          <a:p>
            <a:r>
              <a:rPr lang="en-US"/>
              <a:t>	Right Click in the network pane, search for null and place it in the network pane.</a:t>
            </a:r>
          </a:p>
          <a:p>
            <a:r>
              <a:rPr lang="en-US"/>
              <a:t>	Right Click in the network pane, search for switch and place it in the network pane. In parameter pane of switch6 node, switch Input is $F-100. Null3 and Ocean floods Character are connected to switch6 node.</a:t>
            </a:r>
          </a:p>
          <a:p>
            <a:r>
              <a:rPr lang="en-US"/>
              <a:t>	Right Click in the network pane, search for merge and place it in the network pane. Connect merge18 and switch6 to merge.</a:t>
            </a:r>
          </a:p>
          <a:p>
            <a:r>
              <a:rPr lang="en-US"/>
              <a:t>	Right Click in the network pane, search for null and place it in the network pane.</a:t>
            </a:r>
          </a:p>
          <a:p>
            <a:r>
              <a:rPr lang="en-US"/>
              <a:t>	Right Click in the network pane, search for switch and place it in the network pane. In parameter pane of switch8 node, switch Input is $F-255. Null4 and Font Character are connected to switch8 node.</a:t>
            </a:r>
          </a:p>
          <a:p>
            <a:r>
              <a:rPr lang="en-US"/>
              <a:t>	Right Click in the network pane, search for merge and place it in the network pane. Connect merge and switch8 to merge.</a:t>
            </a:r>
          </a:p>
          <a:p>
            <a:r>
              <a:rPr lang="en-US"/>
              <a:t>	Right Click in the network pane, search for merge and place it in the network pane. Connect Ocean Character, Cloud Character, RAIN Character, color15 to merge.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grid and place it in the network pane. In parameter pane of grid node, size value is (1,1) and rows and columns are 6 and 5 respectively.</a:t>
            </a:r>
          </a:p>
          <a:p>
            <a:r>
              <a:rPr lang="en-US"/>
              <a:t>	Right Click in the network pane, search for polyextrude and place it in the network pane. In parameter pane of polyextrude node, distance value is 0.003, Insert value is 0.037.</a:t>
            </a:r>
          </a:p>
          <a:p>
            <a:r>
              <a:rPr lang="en-US"/>
              <a:t>	Right Click in the network pane, search for transform and place it in the network pane. In parameter pane of transform node, translate value is (0, 0.5, 1) and rotation is (90,0,0).</a:t>
            </a:r>
          </a:p>
          <a:p>
            <a:r>
              <a:rPr lang="en-US"/>
              <a:t>	Connect grid to polyextrude to transform.</a:t>
            </a:r>
          </a:p>
          <a:p>
            <a:r>
              <a:rPr lang="en-US"/>
              <a:t>	Right Click in the network pane, search for grid and place it in the network pane. In parameter pane of grid node, size value is (1,1) and rows and columns are 6 and 5 respectively.</a:t>
            </a:r>
          </a:p>
          <a:p>
            <a:r>
              <a:rPr lang="en-US"/>
              <a:t>	Right Click in the network pane, search for polyextrude and place it in the network pane. In parameter pane of polyextrude6 node, distance value is 0.003, Insert value is 0.037.</a:t>
            </a:r>
          </a:p>
          <a:p>
            <a:r>
              <a:rPr lang="en-US"/>
              <a:t>	Right Click in the network pane, search for transform and place it in the network pane. In parameter pane of transform node, translate value is (0.5, 0.5, 0) and rotation is (0,0,-90).</a:t>
            </a:r>
          </a:p>
          <a:p>
            <a:r>
              <a:rPr lang="en-US"/>
              <a:t>	Connect grid to polyextrude to transform.</a:t>
            </a:r>
          </a:p>
          <a:p>
            <a:r>
              <a:rPr lang="en-US"/>
              <a:t>	Right Click in the network pane, search for grid and place it in the network pane. In parameter pane of grid4 node, size value is (1,2) and rows and columns are 2 respectively.</a:t>
            </a:r>
          </a:p>
          <a:p>
            <a:r>
              <a:rPr lang="en-US"/>
              <a:t>	Right Click in the network pane, search for polyextrude and place it in the network pane. In parameter pane of polyextrude5 node, distance value is 1.5.</a:t>
            </a:r>
          </a:p>
          <a:p>
            <a:r>
              <a:rPr lang="en-US"/>
              <a:t>	Right Click in the network pane, search for polyextrude and place it in the network pane. In parameter pane of polyextrude node, distance value is 1, and now select the group node and set the base range to (0). Now, tick the transform extruded front and scale it to (0,0,1).</a:t>
            </a:r>
          </a:p>
          <a:p>
            <a:r>
              <a:rPr lang="en-US"/>
              <a:t>	Right click in the network pane and type color6 node and place in the network pane, In group place give number (5-8). Color range (0.2,0.2,0.2), in class parameter change to primitive.</a:t>
            </a:r>
          </a:p>
          <a:p>
            <a:r>
              <a:rPr lang="en-US"/>
              <a:t>	Connect grid4 to polyextrude5 to polyextrude to color.</a:t>
            </a:r>
          </a:p>
          <a:p>
            <a:r>
              <a:rPr lang="en-US"/>
              <a:t>	Right Click in the network pane, search for merge and place it in the network pane. Connect transform, transform, color to merge.</a:t>
            </a:r>
          </a:p>
          <a:p>
            <a:r>
              <a:rPr lang="en-US"/>
              <a:t>	Right Click in the network pane, search for transform and place it in the network pane. In parameter pane of transform node, translate value is (5,0,-5).</a:t>
            </a:r>
          </a:p>
          <a:p>
            <a:r>
              <a:rPr lang="en-US"/>
              <a:t>	Repeat this steps for other house. </a:t>
            </a:r>
          </a:p>
          <a:p>
            <a:r>
              <a:rPr lang="en-US"/>
              <a:t>	Use the copy and transform node to create many houses4.</a:t>
            </a:r>
          </a:p>
          <a:p>
            <a:r>
              <a:rPr lang="en-US"/>
              <a:t>	 Use rotation and number of copy parameters to customize.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(Repeat the steps of house1 Character to House 1 destroy Character)</a:t>
            </a:r>
          </a:p>
          <a:p>
            <a:r>
              <a:rPr lang="en-US"/>
              <a:t>	Right Click in the network pane, search for rbdmaterialfracture and place it in the network pane. In parameter pane of rbdmaterialfracture1 node, tick the Fracture per piece and enable chipping, search radius is 1.6, strength variance is 0.42, primary strength value is 400, and chipping glue strength is 100.</a:t>
            </a:r>
          </a:p>
          <a:p>
            <a:r>
              <a:rPr lang="en-US"/>
              <a:t>	Right Click in the network pane, search for rbdbulletsolver and place it in the network pane. In parameter pane of rbdbulletsolver1 node, start frame value is 105, in ground Collision form ground type should be changed to Ground Plane, time scale is 1, bullet substeps and constraint iterations is 10 respectively.</a:t>
            </a:r>
          </a:p>
          <a:p>
            <a:r>
              <a:rPr lang="en-US"/>
              <a:t>	Right Click in the network pane, search for group and place it in the network pane. In parameter pane of group1 node, size is (2.28295, 1.85269, 4.35065) and center value is (0.398907, 0.998789, 2.21394).</a:t>
            </a:r>
          </a:p>
          <a:p>
            <a:r>
              <a:rPr lang="en-US"/>
              <a:t>	Right Click in the network pane, search for pointvelocity and place it in the network pane. In parameter pane of pointvelocity1 node, group input is group1 and frame sample 2.79.</a:t>
            </a:r>
          </a:p>
          <a:p>
            <a:r>
              <a:rPr lang="en-US"/>
              <a:t>	Right Click in the network pane, search for transform and place it in the network pane. In parameter pane of transform19 node, translate value is (5,0,-5).</a:t>
            </a:r>
          </a:p>
          <a:p>
            <a:r>
              <a:rPr lang="en-US"/>
              <a:t>	Connect merge7 to rbdmaterialfracture1,output1, out2 are connect to input1, input2 of rbdbulletsolver1, output3 is connect to group1 to pointvelocity1 to input3 of rbdbulletsolver1 to transform19.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sphere and place it in the network pane. In parameter pane of sphere4 node, Radius is (0.5, 0.5, 0.5) center is (0, 5, 0). Rows and columns are 13 and 24 respectively.</a:t>
            </a:r>
          </a:p>
          <a:p>
            <a:r>
              <a:rPr lang="en-US"/>
              <a:t>	Right Click in the network pane, search for grid and place it in the network pane. In parameter pane of grid8 node, size value is (2,3). Rows and columns are 6 respectively.</a:t>
            </a:r>
          </a:p>
          <a:p>
            <a:r>
              <a:rPr lang="en-US"/>
              <a:t>	Right Click in the network pane, search for polyextrude11 and place it in the network pane. In parameter pane of polyextrude11 node, group input is 0-8 10-13 15-18 20-24, distance value is 5 and division are 14.</a:t>
            </a:r>
          </a:p>
          <a:p>
            <a:r>
              <a:rPr lang="en-US"/>
              <a:t>	Right Click in the network pane, search for polyextrude12 and place it in the network pane. In parameter pane of polyextrude12 node, group input is 3 7 20 24, distance value is 1.5 and division are 1.</a:t>
            </a:r>
          </a:p>
          <a:p>
            <a:r>
              <a:rPr lang="en-US"/>
              <a:t>	Right Click in the network pane, search for merge and place it in the network pane. Connect sphere4 to merge12, grid8 to polyextrude11 to polyextrude12 to merge12.</a:t>
            </a:r>
          </a:p>
          <a:p>
            <a:r>
              <a:rPr lang="en-US"/>
              <a:t>	Right Click in the network pane, search for color and place it in the network pane. In parameter pane of color20 node, rgb(0.333, 0.333, 0.333).</a:t>
            </a:r>
          </a:p>
          <a:p>
            <a:r>
              <a:rPr lang="en-US"/>
              <a:t>	Creating a helipad on the building. Use the circle node. </a:t>
            </a:r>
          </a:p>
          <a:p>
            <a:r>
              <a:rPr lang="en-US"/>
              <a:t>	Create a color node and the font.</a:t>
            </a:r>
          </a:p>
          <a:p>
            <a:r>
              <a:rPr lang="en-US"/>
              <a:t>	Keep the circle on the sphere on the top of the building.</a:t>
            </a:r>
          </a:p>
          <a:p>
            <a:r>
              <a:rPr lang="en-US"/>
              <a:t>	 Use font to keep the H on the helipad.</a:t>
            </a:r>
          </a:p>
          <a:p>
            <a:r>
              <a:rPr lang="en-US"/>
              <a:t>	I choose the pista color to the sphere and cream to the building.</a:t>
            </a:r>
          </a:p>
          <a:p>
            <a:r>
              <a:rPr lang="en-US"/>
              <a:t>	An orange shade to the helipad.</a:t>
            </a:r>
          </a:p>
          <a:p>
            <a:r>
              <a:rPr lang="en-US"/>
              <a:t>	Use the merge node to see the building completely by connecting all the nodes.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(Repeat the steps of building Character to building destroy)</a:t>
            </a:r>
          </a:p>
          <a:p>
            <a:r>
              <a:rPr lang="en-US"/>
              <a:t>	Right Click in the network pane, search for rbdmaterialfracture and place it in the network pane. In parameter pane of rbdmaterialfracture2 node, tick the Fracture per piece and enable chipping, search radius is 1.6, strength variance is 0.42, primary strength value is 400, and chipping glue strength is 100.</a:t>
            </a:r>
          </a:p>
          <a:p>
            <a:r>
              <a:rPr lang="en-US"/>
              <a:t/>
            </a:r>
          </a:p>
          <a:p>
            <a:r>
              <a:rPr lang="en-US"/>
              <a:t>	Right Click in the network pane, search for rbdbulletsolver and place it in the network pane. In parameter pane of rbdbulletsolver2 node, start frame value is 100, in ground Collision form ground type should be changed to Ground Plane, time scale is 1, bullet substeps and constraint iterations is 10 respectively.</a:t>
            </a:r>
          </a:p>
          <a:p>
            <a:r>
              <a:rPr lang="en-US"/>
              <a:t>	Right Click in the network pane, search for group and place it in the network pane. In parameter pane of group2 node, size is (6.36116, 1.85269, 7.26742) and center value is (2.43801, 0.998789, 0.755557).</a:t>
            </a:r>
          </a:p>
          <a:p>
            <a:r>
              <a:rPr lang="en-US"/>
              <a:t>	Right Click in the network pane, search for point velocity and place it in the network pane. In parameter pane of pointvelocity2 node, group input is group1 and frame sample 2.79.</a:t>
            </a:r>
          </a:p>
          <a:p>
            <a:r>
              <a:rPr lang="en-US"/>
              <a:t>	Right Click in the network pane, search for color and place it in the network pane. In parameter pane of color21 node, rgb(0.333, 0.333, 0.333).</a:t>
            </a:r>
          </a:p>
          <a:p>
            <a:r>
              <a:rPr lang="en-US"/>
              <a:t>	Connect merge10 to rbdmaterialfracture2,output1, out2 are connect to input1, input2 of rbdbulletsolver2, output3 is connect to group2 to pointvelocity2 to input3 of rbdbulletsolver2 to color21.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sphere and place it in the network pane. In parameter pane of sphere1 node, primitive type is polygon, Radius is (0.4, 0.4, 0.6) frequency is 50.</a:t>
            </a:r>
          </a:p>
          <a:p>
            <a:r>
              <a:rPr lang="en-US"/>
              <a:t>	Right Click in the network pane, search for mountain and place it in the network pane. In parameter pane of mountain1 node, amplitude value is 0.25, element size is 0.6.</a:t>
            </a:r>
          </a:p>
          <a:p>
            <a:r>
              <a:rPr lang="en-US"/>
              <a:t>	Right Click in the network pane, search for transform and place it in the network pane. In parameter pane of transform10 node, rotate value is (165, 0, 0)</a:t>
            </a:r>
          </a:p>
          <a:p>
            <a:r>
              <a:rPr lang="en-US"/>
              <a:t>	Right Click in the network pane, search for transform and place it in the network pane. In parameter pane of transform9 node, rotate value is (0, 0, $F*5)</a:t>
            </a:r>
          </a:p>
          <a:p>
            <a:r>
              <a:rPr lang="en-US"/>
              <a:t>	Right Click in the network pane, search for transform and place it in the network pane. In parameter pane of transform4 node, translate value is (0, 50, 60) and uniform scale is 2.19</a:t>
            </a:r>
          </a:p>
          <a:p>
            <a:r>
              <a:rPr lang="en-US"/>
              <a:t>	Right Click in the network pane, search for transform and place it in the network pane. In parameter pane of transform1 node, translate value is (0, $F/2*-1, ch("ty")*1.5).</a:t>
            </a:r>
          </a:p>
          <a:p>
            <a:r>
              <a:rPr lang="en-US"/>
              <a:t>	Right Click in the network pane, search for pop network and place it in the network pane. Get into the popnet3 and place windforce node form tab menu, place it between popsolver and output.</a:t>
            </a:r>
          </a:p>
          <a:p>
            <a:r>
              <a:rPr lang="en-US"/>
              <a:t>	In parameter pane of windforce1 node, velocity value is (0 ,1, 0) scale force is 28, Activation is 5.</a:t>
            </a:r>
          </a:p>
          <a:p>
            <a:r>
              <a:rPr lang="en-US"/>
              <a:t>	Go back to geometry view in network pane.</a:t>
            </a:r>
          </a:p>
          <a:p>
            <a:r>
              <a:rPr lang="en-US"/>
              <a:t/>
            </a:r>
          </a:p>
          <a:p>
            <a:r>
              <a:rPr lang="en-US"/>
              <a:t>	Right Click in the network pane, search for color and place it in the network pane. In parameter pane of color4 node, color type is Ramp from Attribute, Attribute is should be age, Range is (0, 2) and Attribute Ramp should be color in yellow, red and black.</a:t>
            </a:r>
          </a:p>
          <a:p>
            <a:r>
              <a:rPr lang="en-US"/>
              <a:t>	Right Click in the network pane, search for sphere and place it in the network pane. In parameter pane of sphere2 node, primitive type is polygon, Radius is (0.4, 0.4, 0.6) frequency is 50.</a:t>
            </a:r>
          </a:p>
          <a:p>
            <a:r>
              <a:rPr lang="en-US"/>
              <a:t>	Right Click in the network pane, search for mountain and place it in the network pane. In parameter pane of mountain2 node, amplitude value is 0.25, element size is 0.6.</a:t>
            </a:r>
          </a:p>
          <a:p>
            <a:r>
              <a:rPr lang="en-US"/>
              <a:t>	Right Click in the network pane, search for transform and place it in the network pane. In parameter pane of transform11 node, rotate value is (165, 0, 0)</a:t>
            </a:r>
          </a:p>
          <a:p>
            <a:r>
              <a:rPr lang="en-US"/>
              <a:t>	Right Click in the network pane, search for transform and place it in the network pane. In parameter pane of transform6 node, rotate value is (0, 0, $F*5)</a:t>
            </a:r>
          </a:p>
          <a:p>
            <a:r>
              <a:rPr lang="en-US"/>
              <a:t>	Right Click in the network pane, search for transform and place it in the network pane. In parameter pane of transform8 node, translate value is (0, 50, 60) and uniform scale is 2.19</a:t>
            </a:r>
          </a:p>
          <a:p>
            <a:r>
              <a:rPr lang="en-US"/>
              <a:t>	Right Click in the network pane, search for transform and place it in the network pane. In parameter pane of transform5 node, translate value is (0, $F/2*-1, ch("ty")*1.5).</a:t>
            </a:r>
          </a:p>
          <a:p>
            <a:r>
              <a:rPr lang="en-US"/>
              <a:t>	Right Click in the network pane, search for merge and place it in the network pane. Connect sphere1 to mountain1 to transform10 to transform9 to transform4 to transform1 to popnet3 to color4 to merge16, sphere2 to mountain2 to transform11 to transform6 to transform8 to transform5 to merge16.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sphere and place it in the network pane. In parameter pane of sphere5 node, primitive type is polygon, Radius is (0.4, 0.4, 0.6) frequency is 50.</a:t>
            </a:r>
          </a:p>
          <a:p>
            <a:r>
              <a:rPr lang="en-US"/>
              <a:t>	Right Click in the network pane, search for mountain and place it in the network pane. In parameter pane of mountain4 node, amplitude value is 0.25, element size is 0.6.</a:t>
            </a:r>
          </a:p>
          <a:p>
            <a:r>
              <a:rPr lang="en-US"/>
              <a:t>	Right Click in the network pane, search for pop network and place it in the network pane. Get into the popnet4 and place windforce node form tab menu, place it between popsolver and output.</a:t>
            </a:r>
          </a:p>
          <a:p>
            <a:r>
              <a:rPr lang="en-US"/>
              <a:t>	In parameter pane of windforce1 node, velocity value is (0 ,1, 0) scale force is 28, Activation is 5.</a:t>
            </a:r>
          </a:p>
          <a:p>
            <a:r>
              <a:rPr lang="en-US"/>
              <a:t>	Go back to geometry view in network pane.</a:t>
            </a:r>
          </a:p>
          <a:p>
            <a:r>
              <a:rPr lang="en-US"/>
              <a:t>	Right Click in the network pane, search for color and place it in the network pane. In parameter pane of color13 node, color type is Ramp from Attribute, Attribute is should be age, Range is (0, 2) and Attribute Ramp should be color in yellow, red and black.</a:t>
            </a:r>
          </a:p>
          <a:p>
            <a:r>
              <a:rPr lang="en-US"/>
              <a:t>	Right Click in the network pane, search for sphere and place it in the network pane. In parameter pane of sphere6 node, primitive type is polygon, Radius is (0.4, 0.4, 0.6) frequency is 50.</a:t>
            </a:r>
          </a:p>
          <a:p>
            <a:r>
              <a:rPr lang="en-US"/>
              <a:t>	Right Click in the network pane, search for mountain and place it in the network pane. In parameter pane of mountain5 node, amplitude value is 0.25, element size is 0.6.</a:t>
            </a:r>
          </a:p>
          <a:p>
            <a:r>
              <a:rPr lang="en-US"/>
              <a:t>	Right Click in the network pane, search for merge and place it in the network pane. Connect sphere5 to mountain4 to popnet4  to color13 to merge17, sphere6 to mountain5 to merge17.</a:t>
            </a:r>
          </a:p>
          <a:p>
            <a:r>
              <a:rPr lang="en-US"/>
              <a:t>	Right Click in the network pane, search for transform and place it in the network pane. In parameter pane of transform36 node, translate value is (-1.16616, 0, -15.0423)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grid and place it in the network pane.</a:t>
            </a:r>
          </a:p>
          <a:p>
            <a:r>
              <a:rPr lang="en-US"/>
              <a:t>	In parameter pane of grid 9 node, size value is (70, 70), center value is (0, 50,0), and rows and columns are 10 respectively.</a:t>
            </a:r>
          </a:p>
          <a:p>
            <a:r>
              <a:rPr lang="en-US"/>
              <a:t>	Right Click in the network pane, search for pop network and place it in the network pane. Get into the popnet5 and place gravity node form tab menu, place it between popsolver and output.</a:t>
            </a:r>
          </a:p>
          <a:p>
            <a:r>
              <a:rPr lang="en-US"/>
              <a:t>	In parameter pane of gravity1 node, force value is (0, -9.80665, -0.5).</a:t>
            </a:r>
          </a:p>
          <a:p>
            <a:r>
              <a:rPr lang="en-US"/>
              <a:t>	In parameter pane of  source_first_input node, Impulse count value is 10, const. Birth rate 50, max point pre frame is 60, speed is 0.45 and life expectancy is 3.4.</a:t>
            </a:r>
          </a:p>
          <a:p>
            <a:r>
              <a:rPr lang="en-US"/>
              <a:t>	Go back to geometry view in network pane.</a:t>
            </a:r>
          </a:p>
          <a:p>
            <a:r>
              <a:rPr lang="en-US"/>
              <a:t>	Right Click in the network pane, search for color and place it in the network pane. In parameter pane color14 node, rbg value is (1, 1, 1).</a:t>
            </a:r>
          </a:p>
          <a:p>
            <a:r>
              <a:rPr lang="en-US"/>
              <a:t>	Connect grid9 to popnet5 to color14.</a:t>
            </a:r>
          </a:p>
          <a:p>
            <a:r>
              <a:rPr lang="en-US"/>
              <a:t>	Keep the rain in a way that the rain should look like it is falling from the clouds.</a:t>
            </a:r>
          </a:p>
          <a:p>
            <a:r>
              <a:rPr lang="en-US"/>
              <a:t>	The clouds which look so dangerous, so the rain drop count should also be much.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Right Click in the network pane, search for font and place it in the network pane.</a:t>
            </a:r>
          </a:p>
          <a:p>
            <a:r>
              <a:rPr lang="en-US"/>
              <a:t>	In parameter pane, Type name in TEXT as THANVI YADAV SIRLA horizontal alignment change it to (38,0.5, 15).</a:t>
            </a:r>
          </a:p>
          <a:p>
            <a:r>
              <a:rPr lang="en-US"/>
              <a:t>	Right Click in the network pane, search for transform and place it in the network pane. In parameter pane of transform37 node, scale as (10,9, 8) rotate value is (270, 90, 0).</a:t>
            </a:r>
          </a:p>
          <a:p>
            <a:r>
              <a:rPr lang="en-US"/>
              <a:t>	Right Click in the network pane, search for color and place it in the network pane. In parameter pane color18 node.</a:t>
            </a:r>
          </a:p>
          <a:p>
            <a:r>
              <a:rPr lang="en-US"/>
              <a:t>	Connect font1 to transform37 to color18.</a:t>
            </a:r>
          </a:p>
          <a:p>
            <a:r>
              <a:rPr lang="en-US"/>
              <a:t>	Time scale the font timing using the switch node.</a:t>
            </a:r>
          </a:p>
          <a:p>
            <a:r>
              <a:rPr lang="en-US"/>
              <a:t>	The name will be visible at the 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65653" y="3098487"/>
            <a:ext cx="21492437" cy="4470440"/>
          </a:xfrm>
          <a:prstGeom prst="rect">
            <a:avLst/>
          </a:prstGeom>
        </p:spPr>
        <p:txBody>
          <a:bodyPr anchor="t" rtlCol="false" tIns="0" lIns="0" bIns="0" rIns="0">
            <a:spAutoFit/>
          </a:bodyPr>
          <a:lstStyle/>
          <a:p>
            <a:pPr algn="ctr">
              <a:lnSpc>
                <a:spcPts val="33670"/>
              </a:lnSpc>
            </a:pPr>
            <a:r>
              <a:rPr lang="en-US" sz="33670" spc="-1515">
                <a:solidFill>
                  <a:srgbClr val="FFFFFF"/>
                </a:solidFill>
                <a:latin typeface="Staatliches"/>
                <a:ea typeface="Staatliches"/>
                <a:cs typeface="Staatliches"/>
                <a:sym typeface="Staatliches"/>
              </a:rPr>
              <a:t>DISASTERS</a:t>
            </a:r>
          </a:p>
        </p:txBody>
      </p:sp>
      <p:pic>
        <p:nvPicPr>
          <p:cNvPr name="Picture 3" id="3"/>
          <p:cNvPicPr>
            <a:picLocks noChangeAspect="true"/>
          </p:cNvPicPr>
          <p:nvPr/>
        </p:nvPicPr>
        <p:blipFill>
          <a:blip r:embed="rId2"/>
          <a:srcRect l="0" t="0" r="0" b="0"/>
          <a:stretch>
            <a:fillRect/>
          </a:stretch>
        </p:blipFill>
        <p:spPr>
          <a:xfrm flipH="false" flipV="false" rot="0">
            <a:off x="5226185" y="1028700"/>
            <a:ext cx="7835630" cy="8229600"/>
          </a:xfrm>
          <a:prstGeom prst="rect">
            <a:avLst/>
          </a:prstGeom>
        </p:spPr>
      </p:pic>
      <p:sp>
        <p:nvSpPr>
          <p:cNvPr name="TextBox 4" id="4"/>
          <p:cNvSpPr txBox="true"/>
          <p:nvPr/>
        </p:nvSpPr>
        <p:spPr>
          <a:xfrm rot="0">
            <a:off x="344988" y="3098487"/>
            <a:ext cx="17671155" cy="4470440"/>
          </a:xfrm>
          <a:prstGeom prst="rect">
            <a:avLst/>
          </a:prstGeom>
        </p:spPr>
        <p:txBody>
          <a:bodyPr anchor="t" rtlCol="false" tIns="0" lIns="0" bIns="0" rIns="0">
            <a:spAutoFit/>
          </a:bodyPr>
          <a:lstStyle/>
          <a:p>
            <a:pPr algn="ctr">
              <a:lnSpc>
                <a:spcPts val="33670"/>
              </a:lnSpc>
            </a:pPr>
            <a:r>
              <a:rPr lang="en-US" sz="33670" spc="-1515">
                <a:solidFill>
                  <a:srgbClr val="FFFFFF"/>
                </a:solidFill>
                <a:latin typeface="Staatliches"/>
                <a:ea typeface="Staatliches"/>
                <a:cs typeface="Staatliches"/>
                <a:sym typeface="Staatliches"/>
              </a:rPr>
              <a:t>Disasters</a:t>
            </a:r>
          </a:p>
        </p:txBody>
      </p:sp>
      <p:sp>
        <p:nvSpPr>
          <p:cNvPr name="TextBox 5" id="5"/>
          <p:cNvSpPr txBox="true"/>
          <p:nvPr/>
        </p:nvSpPr>
        <p:spPr>
          <a:xfrm rot="0">
            <a:off x="13609380" y="7047119"/>
            <a:ext cx="4202370" cy="361950"/>
          </a:xfrm>
          <a:prstGeom prst="rect">
            <a:avLst/>
          </a:prstGeom>
        </p:spPr>
        <p:txBody>
          <a:bodyPr anchor="t" rtlCol="false" tIns="0" lIns="0" bIns="0" rIns="0">
            <a:spAutoFit/>
          </a:bodyPr>
          <a:lstStyle/>
          <a:p>
            <a:pPr algn="r">
              <a:lnSpc>
                <a:spcPts val="2999"/>
              </a:lnSpc>
            </a:pPr>
            <a:r>
              <a:rPr lang="en-US" sz="2499">
                <a:solidFill>
                  <a:srgbClr val="FFFFFF"/>
                </a:solidFill>
                <a:latin typeface="TT Norms"/>
                <a:ea typeface="TT Norms"/>
                <a:cs typeface="TT Norms"/>
                <a:sym typeface="TT Norms"/>
              </a:rPr>
              <a:t>VIirtual Reality using Houdini</a:t>
            </a:r>
          </a:p>
        </p:txBody>
      </p:sp>
      <p:sp>
        <p:nvSpPr>
          <p:cNvPr name="TextBox 6" id="6"/>
          <p:cNvSpPr txBox="true"/>
          <p:nvPr/>
        </p:nvSpPr>
        <p:spPr>
          <a:xfrm rot="0">
            <a:off x="12906117" y="7485269"/>
            <a:ext cx="4905633" cy="3143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prented by Thanvi Sirla | December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1617615" y="3578421"/>
            <a:ext cx="15052769" cy="6416243"/>
          </a:xfrm>
          <a:custGeom>
            <a:avLst/>
            <a:gdLst/>
            <a:ahLst/>
            <a:cxnLst/>
            <a:rect r="r" b="b" t="t" l="l"/>
            <a:pathLst>
              <a:path h="6416243" w="15052769">
                <a:moveTo>
                  <a:pt x="0" y="0"/>
                </a:moveTo>
                <a:lnTo>
                  <a:pt x="15052770" y="0"/>
                </a:lnTo>
                <a:lnTo>
                  <a:pt x="15052770" y="6416243"/>
                </a:lnTo>
                <a:lnTo>
                  <a:pt x="0" y="6416243"/>
                </a:lnTo>
                <a:lnTo>
                  <a:pt x="0" y="0"/>
                </a:lnTo>
                <a:close/>
              </a:path>
            </a:pathLst>
          </a:custGeom>
          <a:blipFill>
            <a:blip r:embed="rId4"/>
            <a:stretch>
              <a:fillRect l="0" t="0" r="0" b="0"/>
            </a:stretch>
          </a:blipFill>
        </p:spPr>
      </p:sp>
      <p:sp>
        <p:nvSpPr>
          <p:cNvPr name="TextBox 4" id="4"/>
          <p:cNvSpPr txBox="true"/>
          <p:nvPr/>
        </p:nvSpPr>
        <p:spPr>
          <a:xfrm rot="0">
            <a:off x="4021248" y="876590"/>
            <a:ext cx="11643494" cy="3330481"/>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TREES AND FIRE:</a:t>
            </a:r>
          </a:p>
          <a:p>
            <a:pPr algn="l">
              <a:lnSpc>
                <a:spcPts val="12398"/>
              </a:lnSpc>
            </a:pPr>
          </a:p>
        </p:txBody>
      </p:sp>
      <p:sp>
        <p:nvSpPr>
          <p:cNvPr name="TextBox 5" id="5"/>
          <p:cNvSpPr txBox="true"/>
          <p:nvPr/>
        </p:nvSpPr>
        <p:spPr>
          <a:xfrm rot="0">
            <a:off x="4174176" y="2649189"/>
            <a:ext cx="11337639" cy="1257300"/>
          </a:xfrm>
          <a:prstGeom prst="rect">
            <a:avLst/>
          </a:prstGeom>
        </p:spPr>
        <p:txBody>
          <a:bodyPr anchor="t" rtlCol="false" tIns="0" lIns="0" bIns="0" rIns="0">
            <a:spAutoFit/>
          </a:bodyPr>
          <a:lstStyle/>
          <a:p>
            <a:pPr algn="l">
              <a:lnSpc>
                <a:spcPts val="2487"/>
              </a:lnSpc>
            </a:pPr>
            <a:r>
              <a:rPr lang="en-US" sz="2073" b="true">
                <a:solidFill>
                  <a:srgbClr val="FFFFFF"/>
                </a:solidFill>
                <a:latin typeface="TT Norms Bold"/>
                <a:ea typeface="TT Norms Bold"/>
                <a:cs typeface="TT Norms Bold"/>
                <a:sym typeface="TT Norms Bold"/>
              </a:rPr>
              <a:t>NODES USED: LINE, TRANSFORM, POPNET, COLOR, MERGE.</a:t>
            </a:r>
          </a:p>
          <a:p>
            <a:pPr algn="l">
              <a:lnSpc>
                <a:spcPts val="2487"/>
              </a:lnSpc>
            </a:pPr>
          </a:p>
          <a:p>
            <a:pPr algn="l" marL="447600" indent="-223800" lvl="1">
              <a:lnSpc>
                <a:spcPts val="2487"/>
              </a:lnSpc>
              <a:buAutoNum type="arabicPeriod" startAt="1"/>
            </a:pPr>
          </a:p>
          <a:p>
            <a:pPr algn="l">
              <a:lnSpc>
                <a:spcPts val="2487"/>
              </a:lnSpc>
            </a:pP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480685" y="119222"/>
            <a:ext cx="17807315" cy="10048556"/>
          </a:xfrm>
          <a:custGeom>
            <a:avLst/>
            <a:gdLst/>
            <a:ahLst/>
            <a:cxnLst/>
            <a:rect r="r" b="b" t="t" l="l"/>
            <a:pathLst>
              <a:path h="10048556" w="17807315">
                <a:moveTo>
                  <a:pt x="0" y="0"/>
                </a:moveTo>
                <a:lnTo>
                  <a:pt x="17807315" y="0"/>
                </a:lnTo>
                <a:lnTo>
                  <a:pt x="17807315" y="10048556"/>
                </a:lnTo>
                <a:lnTo>
                  <a:pt x="0" y="10048556"/>
                </a:lnTo>
                <a:lnTo>
                  <a:pt x="0" y="0"/>
                </a:lnTo>
                <a:close/>
              </a:path>
            </a:pathLst>
          </a:custGeom>
          <a:blipFill>
            <a:blip r:embed="rId4"/>
            <a:stretch>
              <a:fillRect l="-2985" t="0" r="-2985" b="0"/>
            </a:stretch>
          </a:blipFill>
        </p:spPr>
      </p:sp>
      <p:sp>
        <p:nvSpPr>
          <p:cNvPr name="TextBox 4" id="4"/>
          <p:cNvSpPr txBox="true"/>
          <p:nvPr/>
        </p:nvSpPr>
        <p:spPr>
          <a:xfrm rot="0">
            <a:off x="195664" y="600075"/>
            <a:ext cx="11643494"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BUILDINGS</a:t>
            </a:r>
          </a:p>
        </p:txBody>
      </p:sp>
      <p:sp>
        <p:nvSpPr>
          <p:cNvPr name="TextBox 5" id="5"/>
          <p:cNvSpPr txBox="true"/>
          <p:nvPr/>
        </p:nvSpPr>
        <p:spPr>
          <a:xfrm rot="0">
            <a:off x="1360465" y="8457782"/>
            <a:ext cx="10478693" cy="1591510"/>
          </a:xfrm>
          <a:prstGeom prst="rect">
            <a:avLst/>
          </a:prstGeom>
        </p:spPr>
        <p:txBody>
          <a:bodyPr anchor="t" rtlCol="false" tIns="0" lIns="0" bIns="0" rIns="0">
            <a:spAutoFit/>
          </a:bodyPr>
          <a:lstStyle/>
          <a:p>
            <a:pPr algn="l">
              <a:lnSpc>
                <a:spcPts val="3130"/>
              </a:lnSpc>
            </a:pPr>
            <a:r>
              <a:rPr lang="en-US" sz="2608" b="true">
                <a:solidFill>
                  <a:srgbClr val="FFFFFF"/>
                </a:solidFill>
                <a:latin typeface="TT Norms Bold"/>
                <a:ea typeface="TT Norms Bold"/>
                <a:cs typeface="TT Norms Bold"/>
                <a:sym typeface="TT Norms Bold"/>
              </a:rPr>
              <a:t>NODES USED: FOR HOUSE: GRID, POLYEXTRUDE, TRANSFORM, COPY AND TRANSFORM, MERGE, COLOR, RBDBULLETSOLVER AND RBDMATERIAL FRACTURE.</a:t>
            </a:r>
          </a:p>
          <a:p>
            <a:pPr algn="l">
              <a:lnSpc>
                <a:spcPts val="3130"/>
              </a:lnSpc>
            </a:pPr>
          </a:p>
        </p:txBody>
      </p:sp>
    </p:spTree>
  </p:cSld>
  <p:clrMapOvr>
    <a:masterClrMapping/>
  </p:clrMapOvr>
  <p:transition spd="fast">
    <p:wipe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201355" y="1965278"/>
            <a:ext cx="18889790" cy="10224099"/>
          </a:xfrm>
          <a:custGeom>
            <a:avLst/>
            <a:gdLst/>
            <a:ahLst/>
            <a:cxnLst/>
            <a:rect r="r" b="b" t="t" l="l"/>
            <a:pathLst>
              <a:path h="10224099" w="18889790">
                <a:moveTo>
                  <a:pt x="0" y="0"/>
                </a:moveTo>
                <a:lnTo>
                  <a:pt x="18889790" y="0"/>
                </a:lnTo>
                <a:lnTo>
                  <a:pt x="18889790" y="10224099"/>
                </a:lnTo>
                <a:lnTo>
                  <a:pt x="0" y="10224099"/>
                </a:lnTo>
                <a:lnTo>
                  <a:pt x="0" y="0"/>
                </a:lnTo>
                <a:close/>
              </a:path>
            </a:pathLst>
          </a:custGeom>
          <a:blipFill>
            <a:blip r:embed="rId4"/>
            <a:stretch>
              <a:fillRect l="0" t="0" r="0" b="0"/>
            </a:stretch>
          </a:blipFill>
        </p:spPr>
      </p:sp>
      <p:sp>
        <p:nvSpPr>
          <p:cNvPr name="TextBox 4" id="4"/>
          <p:cNvSpPr txBox="true"/>
          <p:nvPr/>
        </p:nvSpPr>
        <p:spPr>
          <a:xfrm rot="0">
            <a:off x="195664" y="600075"/>
            <a:ext cx="8746981" cy="3330481"/>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BUILDINGS: DESTRUCTION</a:t>
            </a:r>
          </a:p>
        </p:txBody>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188664" y="0"/>
            <a:ext cx="18476664" cy="10287000"/>
          </a:xfrm>
          <a:custGeom>
            <a:avLst/>
            <a:gdLst/>
            <a:ahLst/>
            <a:cxnLst/>
            <a:rect r="r" b="b" t="t" l="l"/>
            <a:pathLst>
              <a:path h="10287000" w="18476664">
                <a:moveTo>
                  <a:pt x="0" y="0"/>
                </a:moveTo>
                <a:lnTo>
                  <a:pt x="18476664" y="0"/>
                </a:lnTo>
                <a:lnTo>
                  <a:pt x="18476664" y="10287000"/>
                </a:lnTo>
                <a:lnTo>
                  <a:pt x="0" y="10287000"/>
                </a:lnTo>
                <a:lnTo>
                  <a:pt x="0" y="0"/>
                </a:lnTo>
                <a:close/>
              </a:path>
            </a:pathLst>
          </a:custGeom>
          <a:blipFill>
            <a:blip r:embed="rId4"/>
            <a:stretch>
              <a:fillRect l="0" t="-9678" r="-4649" b="-9678"/>
            </a:stretch>
          </a:blipFill>
        </p:spPr>
      </p:sp>
      <p:sp>
        <p:nvSpPr>
          <p:cNvPr name="TextBox 4" id="4"/>
          <p:cNvSpPr txBox="true"/>
          <p:nvPr/>
        </p:nvSpPr>
        <p:spPr>
          <a:xfrm rot="0">
            <a:off x="195664" y="600075"/>
            <a:ext cx="8746981" cy="3330481"/>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BUILDING: </a:t>
            </a:r>
          </a:p>
          <a:p>
            <a:pPr algn="l">
              <a:lnSpc>
                <a:spcPts val="12398"/>
              </a:lnSpc>
            </a:pPr>
            <a:r>
              <a:rPr lang="en-US" sz="15498" spc="-697">
                <a:solidFill>
                  <a:srgbClr val="FFFFFF"/>
                </a:solidFill>
                <a:latin typeface="Staatliches"/>
                <a:ea typeface="Staatliches"/>
                <a:cs typeface="Staatliches"/>
                <a:sym typeface="Staatliches"/>
              </a:rPr>
              <a:t>helipad</a:t>
            </a:r>
          </a:p>
        </p:txBody>
      </p:sp>
      <p:sp>
        <p:nvSpPr>
          <p:cNvPr name="TextBox 5" id="5"/>
          <p:cNvSpPr txBox="true"/>
          <p:nvPr/>
        </p:nvSpPr>
        <p:spPr>
          <a:xfrm rot="0">
            <a:off x="12753722" y="9002538"/>
            <a:ext cx="5807534" cy="1563704"/>
          </a:xfrm>
          <a:prstGeom prst="rect">
            <a:avLst/>
          </a:prstGeom>
        </p:spPr>
        <p:txBody>
          <a:bodyPr anchor="t" rtlCol="false" tIns="0" lIns="0" bIns="0" rIns="0">
            <a:spAutoFit/>
          </a:bodyPr>
          <a:lstStyle/>
          <a:p>
            <a:pPr algn="l">
              <a:lnSpc>
                <a:spcPts val="3114"/>
              </a:lnSpc>
            </a:pPr>
            <a:r>
              <a:rPr lang="en-US" sz="2595" b="true">
                <a:solidFill>
                  <a:srgbClr val="FFFFFF"/>
                </a:solidFill>
                <a:latin typeface="TT Norms Bold"/>
                <a:ea typeface="TT Norms Bold"/>
                <a:cs typeface="TT Norms Bold"/>
                <a:sym typeface="TT Norms Bold"/>
              </a:rPr>
              <a:t>NODES USED: CIRCLE, SPHERE, GRID, FONT, POLYEXTRUDE.</a:t>
            </a:r>
          </a:p>
          <a:p>
            <a:pPr algn="l">
              <a:lnSpc>
                <a:spcPts val="3114"/>
              </a:lnSpc>
            </a:pPr>
          </a:p>
          <a:p>
            <a:pPr algn="l">
              <a:lnSpc>
                <a:spcPts val="3114"/>
              </a:lnSpc>
            </a:pPr>
          </a:p>
        </p:txBody>
      </p:sp>
    </p:spTree>
  </p:cSld>
  <p:clrMapOvr>
    <a:masterClrMapping/>
  </p:clrMapOvr>
  <p:transition spd="fast">
    <p:wipe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8942645" y="-218605"/>
            <a:ext cx="9345355" cy="10505605"/>
          </a:xfrm>
          <a:custGeom>
            <a:avLst/>
            <a:gdLst/>
            <a:ahLst/>
            <a:cxnLst/>
            <a:rect r="r" b="b" t="t" l="l"/>
            <a:pathLst>
              <a:path h="10505605" w="9345355">
                <a:moveTo>
                  <a:pt x="0" y="0"/>
                </a:moveTo>
                <a:lnTo>
                  <a:pt x="9345355" y="0"/>
                </a:lnTo>
                <a:lnTo>
                  <a:pt x="9345355" y="10505605"/>
                </a:lnTo>
                <a:lnTo>
                  <a:pt x="0" y="10505605"/>
                </a:lnTo>
                <a:lnTo>
                  <a:pt x="0" y="0"/>
                </a:lnTo>
                <a:close/>
              </a:path>
            </a:pathLst>
          </a:custGeom>
          <a:blipFill>
            <a:blip r:embed="rId4"/>
            <a:stretch>
              <a:fillRect l="0" t="-5640" r="0" b="-5640"/>
            </a:stretch>
          </a:blipFill>
        </p:spPr>
      </p:sp>
      <p:sp>
        <p:nvSpPr>
          <p:cNvPr name="TextBox 4" id="4"/>
          <p:cNvSpPr txBox="true"/>
          <p:nvPr/>
        </p:nvSpPr>
        <p:spPr>
          <a:xfrm rot="0">
            <a:off x="195664" y="600075"/>
            <a:ext cx="8746981" cy="3330481"/>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BUILDING: </a:t>
            </a:r>
          </a:p>
          <a:p>
            <a:pPr algn="l">
              <a:lnSpc>
                <a:spcPts val="12398"/>
              </a:lnSpc>
            </a:pPr>
            <a:r>
              <a:rPr lang="en-US" sz="15498" spc="-697">
                <a:solidFill>
                  <a:srgbClr val="FFFFFF"/>
                </a:solidFill>
                <a:latin typeface="Staatliches"/>
                <a:ea typeface="Staatliches"/>
                <a:cs typeface="Staatliches"/>
                <a:sym typeface="Staatliches"/>
              </a:rPr>
              <a:t>destruction</a:t>
            </a:r>
          </a:p>
        </p:txBody>
      </p:sp>
      <p:sp>
        <p:nvSpPr>
          <p:cNvPr name="TextBox 5" id="5"/>
          <p:cNvSpPr txBox="true"/>
          <p:nvPr/>
        </p:nvSpPr>
        <p:spPr>
          <a:xfrm rot="0">
            <a:off x="195664" y="4549494"/>
            <a:ext cx="6244091" cy="2519287"/>
          </a:xfrm>
          <a:prstGeom prst="rect">
            <a:avLst/>
          </a:prstGeom>
        </p:spPr>
        <p:txBody>
          <a:bodyPr anchor="t" rtlCol="false" tIns="0" lIns="0" bIns="0" rIns="0">
            <a:spAutoFit/>
          </a:bodyPr>
          <a:lstStyle/>
          <a:p>
            <a:pPr algn="l">
              <a:lnSpc>
                <a:spcPts val="3348"/>
              </a:lnSpc>
            </a:pPr>
            <a:r>
              <a:rPr lang="en-US" sz="2790" b="true">
                <a:solidFill>
                  <a:srgbClr val="FFFFFF"/>
                </a:solidFill>
                <a:latin typeface="TT Norms Bold"/>
                <a:ea typeface="TT Norms Bold"/>
                <a:cs typeface="TT Norms Bold"/>
                <a:sym typeface="TT Norms Bold"/>
              </a:rPr>
              <a:t>NODES USED: CIRCLE, SPHERE, RBDMATERIALFRACTURE, RBDBULLETSOLVER, COLOR, MERGE, FONT, POLYEXTRUDE.</a:t>
            </a:r>
          </a:p>
          <a:p>
            <a:pPr algn="l">
              <a:lnSpc>
                <a:spcPts val="3348"/>
              </a:lnSpc>
            </a:pPr>
          </a:p>
          <a:p>
            <a:pPr algn="l">
              <a:lnSpc>
                <a:spcPts val="3348"/>
              </a:lnSpc>
            </a:pPr>
          </a:p>
        </p:txBody>
      </p:sp>
    </p:spTree>
  </p:cSld>
  <p:clrMapOvr>
    <a:masterClrMapping/>
  </p:clrMapOvr>
  <p:transition spd="fast">
    <p:wipe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0" y="0"/>
            <a:ext cx="18288000" cy="10952637"/>
          </a:xfrm>
          <a:custGeom>
            <a:avLst/>
            <a:gdLst/>
            <a:ahLst/>
            <a:cxnLst/>
            <a:rect r="r" b="b" t="t" l="l"/>
            <a:pathLst>
              <a:path h="10952637" w="18288000">
                <a:moveTo>
                  <a:pt x="0" y="0"/>
                </a:moveTo>
                <a:lnTo>
                  <a:pt x="18288000" y="0"/>
                </a:lnTo>
                <a:lnTo>
                  <a:pt x="18288000" y="10952637"/>
                </a:lnTo>
                <a:lnTo>
                  <a:pt x="0" y="10952637"/>
                </a:lnTo>
                <a:lnTo>
                  <a:pt x="0" y="0"/>
                </a:lnTo>
                <a:close/>
              </a:path>
            </a:pathLst>
          </a:custGeom>
          <a:blipFill>
            <a:blip r:embed="rId4"/>
            <a:stretch>
              <a:fillRect l="0" t="-497" r="0" b="-6574"/>
            </a:stretch>
          </a:blipFill>
        </p:spPr>
      </p:sp>
      <p:sp>
        <p:nvSpPr>
          <p:cNvPr name="TextBox 4" id="4"/>
          <p:cNvSpPr txBox="true"/>
          <p:nvPr/>
        </p:nvSpPr>
        <p:spPr>
          <a:xfrm rot="0">
            <a:off x="195664" y="600075"/>
            <a:ext cx="8746981"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asteroid</a:t>
            </a:r>
          </a:p>
        </p:txBody>
      </p:sp>
      <p:sp>
        <p:nvSpPr>
          <p:cNvPr name="TextBox 5" id="5"/>
          <p:cNvSpPr txBox="true"/>
          <p:nvPr/>
        </p:nvSpPr>
        <p:spPr>
          <a:xfrm rot="0">
            <a:off x="195664" y="4549494"/>
            <a:ext cx="6244091" cy="1259643"/>
          </a:xfrm>
          <a:prstGeom prst="rect">
            <a:avLst/>
          </a:prstGeom>
        </p:spPr>
        <p:txBody>
          <a:bodyPr anchor="t" rtlCol="false" tIns="0" lIns="0" bIns="0" rIns="0">
            <a:spAutoFit/>
          </a:bodyPr>
          <a:lstStyle/>
          <a:p>
            <a:pPr algn="l">
              <a:lnSpc>
                <a:spcPts val="3348"/>
              </a:lnSpc>
            </a:pPr>
            <a:r>
              <a:rPr lang="en-US" sz="2790" b="true">
                <a:solidFill>
                  <a:srgbClr val="FFFFFF"/>
                </a:solidFill>
                <a:latin typeface="TT Norms Bold"/>
                <a:ea typeface="TT Norms Bold"/>
                <a:cs typeface="TT Norms Bold"/>
                <a:sym typeface="TT Norms Bold"/>
              </a:rPr>
              <a:t>NODES USED: SPHERE MOUNTAIN, TRANSFORM, COLOR, POPNET.</a:t>
            </a:r>
          </a:p>
          <a:p>
            <a:pPr algn="l">
              <a:lnSpc>
                <a:spcPts val="3348"/>
              </a:lnSpc>
            </a:pPr>
          </a:p>
        </p:txBody>
      </p:sp>
    </p:spTree>
  </p:cSld>
  <p:clrMapOvr>
    <a:masterClrMapping/>
  </p:clrMapOvr>
  <p:transition spd="fast">
    <p:wipe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5845205" y="0"/>
            <a:ext cx="17427915" cy="10287000"/>
          </a:xfrm>
          <a:custGeom>
            <a:avLst/>
            <a:gdLst/>
            <a:ahLst/>
            <a:cxnLst/>
            <a:rect r="r" b="b" t="t" l="l"/>
            <a:pathLst>
              <a:path h="10287000" w="17427915">
                <a:moveTo>
                  <a:pt x="0" y="0"/>
                </a:moveTo>
                <a:lnTo>
                  <a:pt x="17427915" y="0"/>
                </a:lnTo>
                <a:lnTo>
                  <a:pt x="17427915" y="10287000"/>
                </a:lnTo>
                <a:lnTo>
                  <a:pt x="0" y="10287000"/>
                </a:lnTo>
                <a:lnTo>
                  <a:pt x="0" y="0"/>
                </a:lnTo>
                <a:close/>
              </a:path>
            </a:pathLst>
          </a:custGeom>
          <a:blipFill>
            <a:blip r:embed="rId4"/>
            <a:stretch>
              <a:fillRect l="-503" t="0" r="-503" b="-2031"/>
            </a:stretch>
          </a:blipFill>
        </p:spPr>
      </p:sp>
      <p:sp>
        <p:nvSpPr>
          <p:cNvPr name="TextBox 4" id="4"/>
          <p:cNvSpPr txBox="true"/>
          <p:nvPr/>
        </p:nvSpPr>
        <p:spPr>
          <a:xfrm rot="0">
            <a:off x="195664" y="600075"/>
            <a:ext cx="12271983"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asteroid:landing</a:t>
            </a:r>
          </a:p>
        </p:txBody>
      </p:sp>
      <p:sp>
        <p:nvSpPr>
          <p:cNvPr name="TextBox 5" id="5"/>
          <p:cNvSpPr txBox="true"/>
          <p:nvPr/>
        </p:nvSpPr>
        <p:spPr>
          <a:xfrm rot="0">
            <a:off x="195664" y="4549494"/>
            <a:ext cx="6244091" cy="2099406"/>
          </a:xfrm>
          <a:prstGeom prst="rect">
            <a:avLst/>
          </a:prstGeom>
        </p:spPr>
        <p:txBody>
          <a:bodyPr anchor="t" rtlCol="false" tIns="0" lIns="0" bIns="0" rIns="0">
            <a:spAutoFit/>
          </a:bodyPr>
          <a:lstStyle/>
          <a:p>
            <a:pPr algn="l">
              <a:lnSpc>
                <a:spcPts val="3348"/>
              </a:lnSpc>
            </a:pPr>
            <a:r>
              <a:rPr lang="en-US" sz="2790" b="true">
                <a:solidFill>
                  <a:srgbClr val="FFFFFF"/>
                </a:solidFill>
                <a:latin typeface="TT Norms Bold"/>
                <a:ea typeface="TT Norms Bold"/>
                <a:cs typeface="TT Norms Bold"/>
                <a:sym typeface="TT Norms Bold"/>
              </a:rPr>
              <a:t>NODES USED: SPHERE, MOUNTAIN, TRANSFORM, COLOR,POPNET.</a:t>
            </a:r>
          </a:p>
          <a:p>
            <a:pPr algn="l">
              <a:lnSpc>
                <a:spcPts val="3348"/>
              </a:lnSpc>
            </a:pPr>
            <a:r>
              <a:rPr lang="en-US" sz="2790" b="true">
                <a:solidFill>
                  <a:srgbClr val="FFFFFF"/>
                </a:solidFill>
                <a:latin typeface="TT Norms Bold"/>
                <a:ea typeface="TT Norms Bold"/>
                <a:cs typeface="TT Norms Bold"/>
                <a:sym typeface="TT Norms Bold"/>
              </a:rPr>
              <a:t>.</a:t>
            </a:r>
          </a:p>
          <a:p>
            <a:pPr algn="l">
              <a:lnSpc>
                <a:spcPts val="3348"/>
              </a:lnSpc>
            </a:pPr>
          </a:p>
        </p:txBody>
      </p:sp>
    </p:spTree>
  </p:cSld>
  <p:clrMapOvr>
    <a:masterClrMapping/>
  </p:clrMapOvr>
  <p:transition spd="fast">
    <p:wipe dir="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0" y="0"/>
            <a:ext cx="18288000" cy="11041380"/>
          </a:xfrm>
          <a:custGeom>
            <a:avLst/>
            <a:gdLst/>
            <a:ahLst/>
            <a:cxnLst/>
            <a:rect r="r" b="b" t="t" l="l"/>
            <a:pathLst>
              <a:path h="11041380" w="18288000">
                <a:moveTo>
                  <a:pt x="0" y="0"/>
                </a:moveTo>
                <a:lnTo>
                  <a:pt x="18288000" y="0"/>
                </a:lnTo>
                <a:lnTo>
                  <a:pt x="18288000" y="11041380"/>
                </a:lnTo>
                <a:lnTo>
                  <a:pt x="0" y="11041380"/>
                </a:lnTo>
                <a:lnTo>
                  <a:pt x="0" y="0"/>
                </a:lnTo>
                <a:close/>
              </a:path>
            </a:pathLst>
          </a:custGeom>
          <a:blipFill>
            <a:blip r:embed="rId4"/>
            <a:stretch>
              <a:fillRect l="0" t="0" r="0" b="0"/>
            </a:stretch>
          </a:blipFill>
        </p:spPr>
      </p:sp>
      <p:sp>
        <p:nvSpPr>
          <p:cNvPr name="TextBox 4" id="4"/>
          <p:cNvSpPr txBox="true"/>
          <p:nvPr/>
        </p:nvSpPr>
        <p:spPr>
          <a:xfrm rot="0">
            <a:off x="235258" y="600075"/>
            <a:ext cx="12271983"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RAIN</a:t>
            </a:r>
          </a:p>
        </p:txBody>
      </p:sp>
      <p:sp>
        <p:nvSpPr>
          <p:cNvPr name="TextBox 5" id="5"/>
          <p:cNvSpPr txBox="true"/>
          <p:nvPr/>
        </p:nvSpPr>
        <p:spPr>
          <a:xfrm rot="0">
            <a:off x="235258" y="2368456"/>
            <a:ext cx="4605758" cy="1228311"/>
          </a:xfrm>
          <a:prstGeom prst="rect">
            <a:avLst/>
          </a:prstGeom>
        </p:spPr>
        <p:txBody>
          <a:bodyPr anchor="t" rtlCol="false" tIns="0" lIns="0" bIns="0" rIns="0">
            <a:spAutoFit/>
          </a:bodyPr>
          <a:lstStyle/>
          <a:p>
            <a:pPr algn="l">
              <a:lnSpc>
                <a:spcPts val="3290"/>
              </a:lnSpc>
            </a:pPr>
            <a:r>
              <a:rPr lang="en-US" sz="2742" b="true">
                <a:solidFill>
                  <a:srgbClr val="FFFFFF"/>
                </a:solidFill>
                <a:latin typeface="TT Norms Bold"/>
                <a:ea typeface="TT Norms Bold"/>
                <a:cs typeface="TT Norms Bold"/>
                <a:sym typeface="TT Norms Bold"/>
              </a:rPr>
              <a:t>NODES USED: GRID, POPNET, COLOR.</a:t>
            </a:r>
          </a:p>
          <a:p>
            <a:pPr algn="l">
              <a:lnSpc>
                <a:spcPts val="3290"/>
              </a:lnSpc>
            </a:pPr>
          </a:p>
        </p:txBody>
      </p:sp>
    </p:spTree>
  </p:cSld>
  <p:clrMapOvr>
    <a:masterClrMapping/>
  </p:clrMapOvr>
  <p:transition spd="fast">
    <p:wipe di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4177769" y="0"/>
            <a:ext cx="14110231" cy="10287000"/>
          </a:xfrm>
          <a:custGeom>
            <a:avLst/>
            <a:gdLst/>
            <a:ahLst/>
            <a:cxnLst/>
            <a:rect r="r" b="b" t="t" l="l"/>
            <a:pathLst>
              <a:path h="10287000" w="14110231">
                <a:moveTo>
                  <a:pt x="0" y="0"/>
                </a:moveTo>
                <a:lnTo>
                  <a:pt x="14110231" y="0"/>
                </a:lnTo>
                <a:lnTo>
                  <a:pt x="14110231" y="10287000"/>
                </a:lnTo>
                <a:lnTo>
                  <a:pt x="0" y="10287000"/>
                </a:lnTo>
                <a:lnTo>
                  <a:pt x="0" y="0"/>
                </a:lnTo>
                <a:close/>
              </a:path>
            </a:pathLst>
          </a:custGeom>
          <a:blipFill>
            <a:blip r:embed="rId4"/>
            <a:stretch>
              <a:fillRect l="-9392" t="0" r="-9392" b="0"/>
            </a:stretch>
          </a:blipFill>
        </p:spPr>
      </p:sp>
      <p:sp>
        <p:nvSpPr>
          <p:cNvPr name="TextBox 4" id="4"/>
          <p:cNvSpPr txBox="true"/>
          <p:nvPr/>
        </p:nvSpPr>
        <p:spPr>
          <a:xfrm rot="0">
            <a:off x="235258" y="600075"/>
            <a:ext cx="12271983"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Name</a:t>
            </a:r>
          </a:p>
        </p:txBody>
      </p:sp>
      <p:sp>
        <p:nvSpPr>
          <p:cNvPr name="TextBox 5" id="5"/>
          <p:cNvSpPr txBox="true"/>
          <p:nvPr/>
        </p:nvSpPr>
        <p:spPr>
          <a:xfrm rot="0">
            <a:off x="235258" y="2368456"/>
            <a:ext cx="4605758" cy="1228311"/>
          </a:xfrm>
          <a:prstGeom prst="rect">
            <a:avLst/>
          </a:prstGeom>
        </p:spPr>
        <p:txBody>
          <a:bodyPr anchor="t" rtlCol="false" tIns="0" lIns="0" bIns="0" rIns="0">
            <a:spAutoFit/>
          </a:bodyPr>
          <a:lstStyle/>
          <a:p>
            <a:pPr algn="l">
              <a:lnSpc>
                <a:spcPts val="3290"/>
              </a:lnSpc>
            </a:pPr>
            <a:r>
              <a:rPr lang="en-US" sz="2742" b="true">
                <a:solidFill>
                  <a:srgbClr val="FFFFFF"/>
                </a:solidFill>
                <a:latin typeface="TT Norms Bold"/>
                <a:ea typeface="TT Norms Bold"/>
                <a:cs typeface="TT Norms Bold"/>
                <a:sym typeface="TT Norms Bold"/>
              </a:rPr>
              <a:t>NODES USED: FONT, COLOR, TRANSFORM.</a:t>
            </a:r>
          </a:p>
          <a:p>
            <a:pPr algn="l">
              <a:lnSpc>
                <a:spcPts val="3290"/>
              </a:lnSpc>
            </a:pPr>
          </a:p>
        </p:txBody>
      </p:sp>
    </p:spTree>
  </p:cSld>
  <p:clrMapOvr>
    <a:masterClrMapping/>
  </p:clrMapOvr>
  <p:transition spd="fast">
    <p:wipe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3391214" y="3006769"/>
            <a:ext cx="10959060" cy="5967649"/>
          </a:xfrm>
          <a:custGeom>
            <a:avLst/>
            <a:gdLst/>
            <a:ahLst/>
            <a:cxnLst/>
            <a:rect r="r" b="b" t="t" l="l"/>
            <a:pathLst>
              <a:path h="5967649" w="10959060">
                <a:moveTo>
                  <a:pt x="0" y="0"/>
                </a:moveTo>
                <a:lnTo>
                  <a:pt x="10959060" y="0"/>
                </a:lnTo>
                <a:lnTo>
                  <a:pt x="10959060" y="5967649"/>
                </a:lnTo>
                <a:lnTo>
                  <a:pt x="0" y="5967649"/>
                </a:lnTo>
                <a:lnTo>
                  <a:pt x="0" y="0"/>
                </a:lnTo>
                <a:close/>
              </a:path>
            </a:pathLst>
          </a:custGeom>
          <a:blipFill>
            <a:blip r:embed="rId4"/>
            <a:stretch>
              <a:fillRect l="0" t="0" r="0" b="0"/>
            </a:stretch>
          </a:blipFill>
        </p:spPr>
      </p:sp>
      <p:sp>
        <p:nvSpPr>
          <p:cNvPr name="TextBox 4" id="4"/>
          <p:cNvSpPr txBox="true"/>
          <p:nvPr/>
        </p:nvSpPr>
        <p:spPr>
          <a:xfrm rot="0">
            <a:off x="1492236" y="764029"/>
            <a:ext cx="16452800"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switch and null nodes:</a:t>
            </a:r>
          </a:p>
        </p:txBody>
      </p:sp>
    </p:spTree>
  </p:cSld>
  <p:clrMapOvr>
    <a:masterClrMapping/>
  </p:clrMapOvr>
  <p:transition spd="fast">
    <p:wipe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9222" r="0" b="-9222"/>
            </a:stretch>
          </a:blipFill>
        </p:spPr>
      </p:sp>
      <p:sp>
        <p:nvSpPr>
          <p:cNvPr name="AutoShape 3" id="3"/>
          <p:cNvSpPr/>
          <p:nvPr/>
        </p:nvSpPr>
        <p:spPr>
          <a:xfrm>
            <a:off x="11856660" y="8658216"/>
            <a:ext cx="5402640" cy="0"/>
          </a:xfrm>
          <a:prstGeom prst="line">
            <a:avLst/>
          </a:prstGeom>
          <a:ln cap="flat" w="9525">
            <a:solidFill>
              <a:srgbClr val="FFFFFF"/>
            </a:solidFill>
            <a:prstDash val="solid"/>
            <a:headEnd type="none" len="sm" w="sm"/>
            <a:tailEnd type="none" len="sm" w="sm"/>
          </a:ln>
        </p:spPr>
      </p:sp>
      <p:sp>
        <p:nvSpPr>
          <p:cNvPr name="AutoShape 4" id="4"/>
          <p:cNvSpPr/>
          <p:nvPr/>
        </p:nvSpPr>
        <p:spPr>
          <a:xfrm>
            <a:off x="11856660" y="9253538"/>
            <a:ext cx="540264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444" t="0" r="-3444" b="0"/>
            </a:stretch>
          </a:blipFill>
        </p:spPr>
      </p:sp>
      <p:sp>
        <p:nvSpPr>
          <p:cNvPr name="TextBox 6" id="6"/>
          <p:cNvSpPr txBox="true"/>
          <p:nvPr/>
        </p:nvSpPr>
        <p:spPr>
          <a:xfrm rot="0">
            <a:off x="13546103" y="4694946"/>
            <a:ext cx="4741897" cy="1131932"/>
          </a:xfrm>
          <a:prstGeom prst="rect">
            <a:avLst/>
          </a:prstGeom>
        </p:spPr>
        <p:txBody>
          <a:bodyPr anchor="t" rtlCol="false" tIns="0" lIns="0" bIns="0" rIns="0">
            <a:spAutoFit/>
          </a:bodyPr>
          <a:lstStyle/>
          <a:p>
            <a:pPr algn="l">
              <a:lnSpc>
                <a:spcPts val="7903"/>
              </a:lnSpc>
            </a:pPr>
            <a:r>
              <a:rPr lang="en-US" sz="9878" spc="-444">
                <a:solidFill>
                  <a:srgbClr val="FFFFFF">
                    <a:alpha val="83922"/>
                  </a:srgbClr>
                </a:solidFill>
                <a:latin typeface="Staatliches"/>
                <a:ea typeface="Staatliches"/>
                <a:cs typeface="Staatliches"/>
                <a:sym typeface="Staatliches"/>
              </a:rPr>
              <a:t> Contents</a:t>
            </a:r>
          </a:p>
        </p:txBody>
      </p:sp>
      <p:grpSp>
        <p:nvGrpSpPr>
          <p:cNvPr name="Group 7" id="7"/>
          <p:cNvGrpSpPr/>
          <p:nvPr/>
        </p:nvGrpSpPr>
        <p:grpSpPr>
          <a:xfrm rot="0">
            <a:off x="12242115" y="6417428"/>
            <a:ext cx="5402640" cy="2836110"/>
            <a:chOff x="0" y="0"/>
            <a:chExt cx="7203520" cy="3781479"/>
          </a:xfrm>
        </p:grpSpPr>
        <p:sp>
          <p:nvSpPr>
            <p:cNvPr name="AutoShape 8" id="8"/>
            <p:cNvSpPr/>
            <p:nvPr/>
          </p:nvSpPr>
          <p:spPr>
            <a:xfrm>
              <a:off x="0" y="600081"/>
              <a:ext cx="7203520" cy="0"/>
            </a:xfrm>
            <a:prstGeom prst="line">
              <a:avLst/>
            </a:prstGeom>
            <a:ln cap="flat" w="12700">
              <a:solidFill>
                <a:srgbClr val="FFFFFF"/>
              </a:solidFill>
              <a:prstDash val="solid"/>
              <a:headEnd type="none" len="sm" w="sm"/>
              <a:tailEnd type="none" len="sm" w="sm"/>
            </a:ln>
          </p:spPr>
        </p:sp>
        <p:sp>
          <p:nvSpPr>
            <p:cNvPr name="AutoShape 9" id="9"/>
            <p:cNvSpPr/>
            <p:nvPr/>
          </p:nvSpPr>
          <p:spPr>
            <a:xfrm>
              <a:off x="0" y="1393843"/>
              <a:ext cx="7203520" cy="0"/>
            </a:xfrm>
            <a:prstGeom prst="line">
              <a:avLst/>
            </a:prstGeom>
            <a:ln cap="flat" w="12700">
              <a:solidFill>
                <a:srgbClr val="FFFFFF"/>
              </a:solidFill>
              <a:prstDash val="solid"/>
              <a:headEnd type="none" len="sm" w="sm"/>
              <a:tailEnd type="none" len="sm" w="sm"/>
            </a:ln>
          </p:spPr>
        </p:sp>
        <p:sp>
          <p:nvSpPr>
            <p:cNvPr name="AutoShape 10" id="10"/>
            <p:cNvSpPr/>
            <p:nvPr/>
          </p:nvSpPr>
          <p:spPr>
            <a:xfrm>
              <a:off x="0" y="2187605"/>
              <a:ext cx="7203520" cy="0"/>
            </a:xfrm>
            <a:prstGeom prst="line">
              <a:avLst/>
            </a:prstGeom>
            <a:ln cap="flat" w="12700">
              <a:solidFill>
                <a:srgbClr val="FFFFFF"/>
              </a:solidFill>
              <a:prstDash val="solid"/>
              <a:headEnd type="none" len="sm" w="sm"/>
              <a:tailEnd type="none" len="sm" w="sm"/>
            </a:ln>
          </p:spPr>
        </p:sp>
        <p:sp>
          <p:nvSpPr>
            <p:cNvPr name="AutoShape 11" id="11"/>
            <p:cNvSpPr/>
            <p:nvPr/>
          </p:nvSpPr>
          <p:spPr>
            <a:xfrm>
              <a:off x="0" y="2981367"/>
              <a:ext cx="7203520" cy="0"/>
            </a:xfrm>
            <a:prstGeom prst="line">
              <a:avLst/>
            </a:prstGeom>
            <a:ln cap="flat" w="12700">
              <a:solidFill>
                <a:srgbClr val="FFFFFF"/>
              </a:solidFill>
              <a:prstDash val="solid"/>
              <a:headEnd type="none" len="sm" w="sm"/>
              <a:tailEnd type="none" len="sm" w="sm"/>
            </a:ln>
          </p:spPr>
        </p:sp>
        <p:sp>
          <p:nvSpPr>
            <p:cNvPr name="AutoShape 12" id="12"/>
            <p:cNvSpPr/>
            <p:nvPr/>
          </p:nvSpPr>
          <p:spPr>
            <a:xfrm>
              <a:off x="0" y="3775129"/>
              <a:ext cx="7203520" cy="0"/>
            </a:xfrm>
            <a:prstGeom prst="line">
              <a:avLst/>
            </a:prstGeom>
            <a:ln cap="flat" w="12700">
              <a:solidFill>
                <a:srgbClr val="FFFFFF"/>
              </a:solidFill>
              <a:prstDash val="solid"/>
              <a:headEnd type="none" len="sm" w="sm"/>
              <a:tailEnd type="none" len="sm" w="sm"/>
            </a:ln>
          </p:spPr>
        </p:sp>
        <p:sp>
          <p:nvSpPr>
            <p:cNvPr name="TextBox 13" id="13"/>
            <p:cNvSpPr txBox="true"/>
            <p:nvPr/>
          </p:nvSpPr>
          <p:spPr>
            <a:xfrm rot="0">
              <a:off x="2899432" y="-9525"/>
              <a:ext cx="4304088" cy="4159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CHARACTERISTICS</a:t>
              </a:r>
            </a:p>
          </p:txBody>
        </p:sp>
        <p:sp>
          <p:nvSpPr>
            <p:cNvPr name="TextBox 14" id="14"/>
            <p:cNvSpPr txBox="true"/>
            <p:nvPr/>
          </p:nvSpPr>
          <p:spPr>
            <a:xfrm rot="0">
              <a:off x="0" y="-9525"/>
              <a:ext cx="957500" cy="415925"/>
            </a:xfrm>
            <a:prstGeom prst="rect">
              <a:avLst/>
            </a:prstGeom>
          </p:spPr>
          <p:txBody>
            <a:bodyPr anchor="t" rtlCol="false" tIns="0" lIns="0" bIns="0" rIns="0">
              <a:spAutoFit/>
            </a:bodyPr>
            <a:lstStyle/>
            <a:p>
              <a:pPr algn="l">
                <a:lnSpc>
                  <a:spcPts val="2400"/>
                </a:lnSpc>
              </a:pPr>
              <a:r>
                <a:rPr lang="en-US" sz="2000">
                  <a:solidFill>
                    <a:srgbClr val="FFFFFF"/>
                  </a:solidFill>
                  <a:latin typeface="TT Norms"/>
                  <a:ea typeface="TT Norms"/>
                  <a:cs typeface="TT Norms"/>
                  <a:sym typeface="TT Norms"/>
                </a:rPr>
                <a:t>01</a:t>
              </a:r>
            </a:p>
          </p:txBody>
        </p:sp>
        <p:sp>
          <p:nvSpPr>
            <p:cNvPr name="TextBox 15" id="15"/>
            <p:cNvSpPr txBox="true"/>
            <p:nvPr/>
          </p:nvSpPr>
          <p:spPr>
            <a:xfrm rot="0">
              <a:off x="1731406" y="784237"/>
              <a:ext cx="5472114" cy="4159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DESTRUCTION</a:t>
              </a:r>
            </a:p>
          </p:txBody>
        </p:sp>
        <p:sp>
          <p:nvSpPr>
            <p:cNvPr name="TextBox 16" id="16"/>
            <p:cNvSpPr txBox="true"/>
            <p:nvPr/>
          </p:nvSpPr>
          <p:spPr>
            <a:xfrm rot="0">
              <a:off x="0" y="784237"/>
              <a:ext cx="957500" cy="415925"/>
            </a:xfrm>
            <a:prstGeom prst="rect">
              <a:avLst/>
            </a:prstGeom>
          </p:spPr>
          <p:txBody>
            <a:bodyPr anchor="t" rtlCol="false" tIns="0" lIns="0" bIns="0" rIns="0">
              <a:spAutoFit/>
            </a:bodyPr>
            <a:lstStyle/>
            <a:p>
              <a:pPr algn="l">
                <a:lnSpc>
                  <a:spcPts val="2400"/>
                </a:lnSpc>
              </a:pPr>
              <a:r>
                <a:rPr lang="en-US" sz="2000">
                  <a:solidFill>
                    <a:srgbClr val="FFFFFF"/>
                  </a:solidFill>
                  <a:latin typeface="TT Norms"/>
                  <a:ea typeface="TT Norms"/>
                  <a:cs typeface="TT Norms"/>
                  <a:sym typeface="TT Norms"/>
                </a:rPr>
                <a:t>02</a:t>
              </a:r>
            </a:p>
          </p:txBody>
        </p:sp>
        <p:sp>
          <p:nvSpPr>
            <p:cNvPr name="TextBox 17" id="17"/>
            <p:cNvSpPr txBox="true"/>
            <p:nvPr/>
          </p:nvSpPr>
          <p:spPr>
            <a:xfrm rot="0">
              <a:off x="1394931" y="1577999"/>
              <a:ext cx="5808590" cy="8223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USE OF SWITCH AND NULL NODE:</a:t>
              </a:r>
            </a:p>
            <a:p>
              <a:pPr algn="r">
                <a:lnSpc>
                  <a:spcPts val="2400"/>
                </a:lnSpc>
              </a:pPr>
            </a:p>
          </p:txBody>
        </p:sp>
        <p:sp>
          <p:nvSpPr>
            <p:cNvPr name="TextBox 18" id="18"/>
            <p:cNvSpPr txBox="true"/>
            <p:nvPr/>
          </p:nvSpPr>
          <p:spPr>
            <a:xfrm rot="0">
              <a:off x="0" y="1577999"/>
              <a:ext cx="957500" cy="415925"/>
            </a:xfrm>
            <a:prstGeom prst="rect">
              <a:avLst/>
            </a:prstGeom>
          </p:spPr>
          <p:txBody>
            <a:bodyPr anchor="t" rtlCol="false" tIns="0" lIns="0" bIns="0" rIns="0">
              <a:spAutoFit/>
            </a:bodyPr>
            <a:lstStyle/>
            <a:p>
              <a:pPr algn="l">
                <a:lnSpc>
                  <a:spcPts val="2400"/>
                </a:lnSpc>
              </a:pPr>
              <a:r>
                <a:rPr lang="en-US" sz="2000">
                  <a:solidFill>
                    <a:srgbClr val="FFFFFF"/>
                  </a:solidFill>
                  <a:latin typeface="TT Norms"/>
                  <a:ea typeface="TT Norms"/>
                  <a:cs typeface="TT Norms"/>
                  <a:sym typeface="TT Norms"/>
                </a:rPr>
                <a:t>03</a:t>
              </a:r>
            </a:p>
          </p:txBody>
        </p:sp>
        <p:sp>
          <p:nvSpPr>
            <p:cNvPr name="TextBox 19" id="19"/>
            <p:cNvSpPr txBox="true"/>
            <p:nvPr/>
          </p:nvSpPr>
          <p:spPr>
            <a:xfrm rot="0">
              <a:off x="1394931" y="2371761"/>
              <a:ext cx="5808590" cy="4159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CONNECTING ALL THE NODES</a:t>
              </a:r>
            </a:p>
          </p:txBody>
        </p:sp>
        <p:sp>
          <p:nvSpPr>
            <p:cNvPr name="TextBox 20" id="20"/>
            <p:cNvSpPr txBox="true"/>
            <p:nvPr/>
          </p:nvSpPr>
          <p:spPr>
            <a:xfrm rot="0">
              <a:off x="0" y="2371761"/>
              <a:ext cx="957500" cy="415925"/>
            </a:xfrm>
            <a:prstGeom prst="rect">
              <a:avLst/>
            </a:prstGeom>
          </p:spPr>
          <p:txBody>
            <a:bodyPr anchor="t" rtlCol="false" tIns="0" lIns="0" bIns="0" rIns="0">
              <a:spAutoFit/>
            </a:bodyPr>
            <a:lstStyle/>
            <a:p>
              <a:pPr algn="l">
                <a:lnSpc>
                  <a:spcPts val="2400"/>
                </a:lnSpc>
              </a:pPr>
              <a:r>
                <a:rPr lang="en-US" sz="2000">
                  <a:solidFill>
                    <a:srgbClr val="FFFFFF"/>
                  </a:solidFill>
                  <a:latin typeface="TT Norms"/>
                  <a:ea typeface="TT Norms"/>
                  <a:cs typeface="TT Norms"/>
                  <a:sym typeface="TT Norms"/>
                </a:rPr>
                <a:t>04</a:t>
              </a:r>
            </a:p>
          </p:txBody>
        </p:sp>
        <p:sp>
          <p:nvSpPr>
            <p:cNvPr name="TextBox 21" id="21"/>
            <p:cNvSpPr txBox="true"/>
            <p:nvPr/>
          </p:nvSpPr>
          <p:spPr>
            <a:xfrm rot="0">
              <a:off x="1908870" y="3165523"/>
              <a:ext cx="5294650" cy="415925"/>
            </a:xfrm>
            <a:prstGeom prst="rect">
              <a:avLst/>
            </a:prstGeom>
          </p:spPr>
          <p:txBody>
            <a:bodyPr anchor="t" rtlCol="false" tIns="0" lIns="0" bIns="0" rIns="0">
              <a:spAutoFit/>
            </a:bodyPr>
            <a:lstStyle/>
            <a:p>
              <a:pPr algn="r">
                <a:lnSpc>
                  <a:spcPts val="2400"/>
                </a:lnSpc>
              </a:pPr>
              <a:r>
                <a:rPr lang="en-US" sz="2000">
                  <a:solidFill>
                    <a:srgbClr val="FFFFFF"/>
                  </a:solidFill>
                  <a:latin typeface="TT Norms"/>
                  <a:ea typeface="TT Norms"/>
                  <a:cs typeface="TT Norms"/>
                  <a:sym typeface="TT Norms"/>
                </a:rPr>
                <a:t>FINAL OUTPUT</a:t>
              </a:r>
            </a:p>
          </p:txBody>
        </p:sp>
        <p:sp>
          <p:nvSpPr>
            <p:cNvPr name="TextBox 22" id="22"/>
            <p:cNvSpPr txBox="true"/>
            <p:nvPr/>
          </p:nvSpPr>
          <p:spPr>
            <a:xfrm rot="0">
              <a:off x="0" y="3165523"/>
              <a:ext cx="957500" cy="415925"/>
            </a:xfrm>
            <a:prstGeom prst="rect">
              <a:avLst/>
            </a:prstGeom>
          </p:spPr>
          <p:txBody>
            <a:bodyPr anchor="t" rtlCol="false" tIns="0" lIns="0" bIns="0" rIns="0">
              <a:spAutoFit/>
            </a:bodyPr>
            <a:lstStyle/>
            <a:p>
              <a:pPr algn="l">
                <a:lnSpc>
                  <a:spcPts val="2400"/>
                </a:lnSpc>
              </a:pPr>
              <a:r>
                <a:rPr lang="en-US" sz="2000">
                  <a:solidFill>
                    <a:srgbClr val="FFFFFF"/>
                  </a:solidFill>
                  <a:latin typeface="TT Norms"/>
                  <a:ea typeface="TT Norms"/>
                  <a:cs typeface="TT Norms"/>
                  <a:sym typeface="TT Norms"/>
                </a:rPr>
                <a:t>05</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TextBox 3" id="3"/>
          <p:cNvSpPr txBox="true"/>
          <p:nvPr/>
        </p:nvSpPr>
        <p:spPr>
          <a:xfrm rot="0">
            <a:off x="3509447" y="4215423"/>
            <a:ext cx="11269107" cy="2246679"/>
          </a:xfrm>
          <a:prstGeom prst="rect">
            <a:avLst/>
          </a:prstGeom>
        </p:spPr>
        <p:txBody>
          <a:bodyPr anchor="t" rtlCol="false" tIns="0" lIns="0" bIns="0" rIns="0">
            <a:spAutoFit/>
          </a:bodyPr>
          <a:lstStyle/>
          <a:p>
            <a:pPr algn="l">
              <a:lnSpc>
                <a:spcPts val="8318"/>
              </a:lnSpc>
            </a:pPr>
            <a:r>
              <a:rPr lang="en-US" sz="10398" spc="-467">
                <a:solidFill>
                  <a:srgbClr val="FFFFFF"/>
                </a:solidFill>
                <a:latin typeface="Staatliches"/>
                <a:ea typeface="Staatliches"/>
                <a:cs typeface="Staatliches"/>
                <a:sym typeface="Staatliches"/>
              </a:rPr>
              <a:t>CONNECTING ALL THE NODES</a:t>
            </a:r>
          </a:p>
          <a:p>
            <a:pPr algn="l">
              <a:lnSpc>
                <a:spcPts val="8318"/>
              </a:lnSpc>
            </a:pPr>
          </a:p>
        </p:txBody>
      </p:sp>
    </p:spTree>
  </p:cSld>
  <p:clrMapOvr>
    <a:masterClrMapping/>
  </p:clrMapOvr>
  <p:transition spd="fast">
    <p:wipe di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9222" r="0" b="-9222"/>
            </a:stretch>
          </a:blipFill>
        </p:spPr>
      </p:sp>
      <p:sp>
        <p:nvSpPr>
          <p:cNvPr name="Freeform 3" id="3"/>
          <p:cNvSpPr/>
          <p:nvPr/>
        </p:nvSpPr>
        <p:spPr>
          <a:xfrm flipH="false" flipV="false" rot="0">
            <a:off x="0" y="0"/>
            <a:ext cx="19913679" cy="15202279"/>
          </a:xfrm>
          <a:custGeom>
            <a:avLst/>
            <a:gdLst/>
            <a:ahLst/>
            <a:cxnLst/>
            <a:rect r="r" b="b" t="t" l="l"/>
            <a:pathLst>
              <a:path h="15202279" w="19913679">
                <a:moveTo>
                  <a:pt x="0" y="0"/>
                </a:moveTo>
                <a:lnTo>
                  <a:pt x="19913679" y="0"/>
                </a:lnTo>
                <a:lnTo>
                  <a:pt x="19913679" y="15202279"/>
                </a:lnTo>
                <a:lnTo>
                  <a:pt x="0" y="15202279"/>
                </a:lnTo>
                <a:lnTo>
                  <a:pt x="0" y="0"/>
                </a:lnTo>
                <a:close/>
              </a:path>
            </a:pathLst>
          </a:custGeom>
          <a:blipFill>
            <a:blip r:embed="rId4"/>
            <a:stretch>
              <a:fillRect l="-3583" t="0" r="-3583" b="-4759"/>
            </a:stretch>
          </a:blipFill>
        </p:spPr>
      </p:sp>
      <p:sp>
        <p:nvSpPr>
          <p:cNvPr name="TextBox 4" id="4"/>
          <p:cNvSpPr txBox="true"/>
          <p:nvPr/>
        </p:nvSpPr>
        <p:spPr>
          <a:xfrm rot="0">
            <a:off x="672783" y="8321117"/>
            <a:ext cx="11269107" cy="1192198"/>
          </a:xfrm>
          <a:prstGeom prst="rect">
            <a:avLst/>
          </a:prstGeom>
        </p:spPr>
        <p:txBody>
          <a:bodyPr anchor="t" rtlCol="false" tIns="0" lIns="0" bIns="0" rIns="0">
            <a:spAutoFit/>
          </a:bodyPr>
          <a:lstStyle/>
          <a:p>
            <a:pPr algn="l">
              <a:lnSpc>
                <a:spcPts val="8318"/>
              </a:lnSpc>
            </a:pPr>
            <a:r>
              <a:rPr lang="en-US" sz="10398" spc="-467">
                <a:solidFill>
                  <a:srgbClr val="FFFFFF"/>
                </a:solidFill>
                <a:latin typeface="Staatliches"/>
                <a:ea typeface="Staatliches"/>
                <a:cs typeface="Staatliches"/>
                <a:sym typeface="Staatliches"/>
              </a:rPr>
              <a:t>FINAL output:</a:t>
            </a:r>
          </a:p>
        </p:txBody>
      </p:sp>
    </p:spTree>
  </p:cSld>
  <p:clrMapOvr>
    <a:masterClrMapping/>
  </p:clrMapOvr>
  <p:transition spd="fast">
    <p:wipe dir="u"/>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60662" y="0"/>
            <a:ext cx="19848662" cy="10287000"/>
          </a:xfrm>
          <a:custGeom>
            <a:avLst/>
            <a:gdLst/>
            <a:ahLst/>
            <a:cxnLst/>
            <a:rect r="r" b="b" t="t" l="l"/>
            <a:pathLst>
              <a:path h="10287000" w="19848662">
                <a:moveTo>
                  <a:pt x="0" y="0"/>
                </a:moveTo>
                <a:lnTo>
                  <a:pt x="19848662" y="0"/>
                </a:lnTo>
                <a:lnTo>
                  <a:pt x="19848662" y="10287000"/>
                </a:lnTo>
                <a:lnTo>
                  <a:pt x="0" y="10287000"/>
                </a:lnTo>
                <a:lnTo>
                  <a:pt x="0" y="0"/>
                </a:lnTo>
                <a:close/>
              </a:path>
            </a:pathLst>
          </a:custGeom>
          <a:blipFill>
            <a:blip r:embed="rId2"/>
            <a:stretch>
              <a:fillRect l="-6829" t="-1016" r="0" b="-1016"/>
            </a:stretch>
          </a:blipFill>
        </p:spPr>
      </p:sp>
    </p:spTree>
  </p:cSld>
  <p:clrMapOvr>
    <a:masterClrMapping/>
  </p:clrMapOvr>
  <p:transition spd="fast">
    <p:wipe dir="u"/>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632650"/>
            <a:ext cx="18288000" cy="11247120"/>
          </a:xfrm>
          <a:custGeom>
            <a:avLst/>
            <a:gdLst/>
            <a:ahLst/>
            <a:cxnLst/>
            <a:rect r="r" b="b" t="t" l="l"/>
            <a:pathLst>
              <a:path h="11247120" w="18288000">
                <a:moveTo>
                  <a:pt x="0" y="0"/>
                </a:moveTo>
                <a:lnTo>
                  <a:pt x="18288000" y="0"/>
                </a:lnTo>
                <a:lnTo>
                  <a:pt x="18288000" y="11247120"/>
                </a:lnTo>
                <a:lnTo>
                  <a:pt x="0" y="1124712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TextBox 3" id="3"/>
          <p:cNvSpPr txBox="true"/>
          <p:nvPr/>
        </p:nvSpPr>
        <p:spPr>
          <a:xfrm rot="0">
            <a:off x="-2270844" y="3526250"/>
            <a:ext cx="18204744" cy="3719013"/>
          </a:xfrm>
          <a:prstGeom prst="rect">
            <a:avLst/>
          </a:prstGeom>
        </p:spPr>
        <p:txBody>
          <a:bodyPr anchor="t" rtlCol="false" tIns="0" lIns="0" bIns="0" rIns="0">
            <a:spAutoFit/>
          </a:bodyPr>
          <a:lstStyle/>
          <a:p>
            <a:pPr algn="r">
              <a:lnSpc>
                <a:spcPts val="26017"/>
              </a:lnSpc>
            </a:pPr>
            <a:r>
              <a:rPr lang="en-US" sz="32521" spc="-1463">
                <a:solidFill>
                  <a:srgbClr val="FFFFFF"/>
                </a:solidFill>
                <a:latin typeface="Staatliches"/>
                <a:ea typeface="Staatliches"/>
                <a:cs typeface="Staatliches"/>
                <a:sym typeface="Staatliches"/>
              </a:rPr>
              <a:t>Thank You</a:t>
            </a:r>
          </a:p>
        </p:txBody>
      </p:sp>
      <p:sp>
        <p:nvSpPr>
          <p:cNvPr name="TextBox 4" id="4"/>
          <p:cNvSpPr txBox="true"/>
          <p:nvPr/>
        </p:nvSpPr>
        <p:spPr>
          <a:xfrm rot="0">
            <a:off x="1991332" y="3898356"/>
            <a:ext cx="13942569" cy="3719013"/>
          </a:xfrm>
          <a:prstGeom prst="rect">
            <a:avLst/>
          </a:prstGeom>
        </p:spPr>
        <p:txBody>
          <a:bodyPr anchor="t" rtlCol="false" tIns="0" lIns="0" bIns="0" rIns="0">
            <a:spAutoFit/>
          </a:bodyPr>
          <a:lstStyle/>
          <a:p>
            <a:pPr algn="r">
              <a:lnSpc>
                <a:spcPts val="26017"/>
              </a:lnSpc>
            </a:pPr>
            <a:r>
              <a:rPr lang="en-US" sz="32521" spc="-1463">
                <a:solidFill>
                  <a:srgbClr val="FFFFFF"/>
                </a:solidFill>
                <a:latin typeface="Staatliches"/>
                <a:ea typeface="Staatliches"/>
                <a:cs typeface="Staatliches"/>
                <a:sym typeface="Staatliche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5481744">
            <a:off x="-340762" y="1560288"/>
            <a:ext cx="9197721" cy="7166425"/>
            <a:chOff x="0" y="0"/>
            <a:chExt cx="1236189" cy="963179"/>
          </a:xfrm>
        </p:grpSpPr>
        <p:sp>
          <p:nvSpPr>
            <p:cNvPr name="Freeform 4" id="4"/>
            <p:cNvSpPr/>
            <p:nvPr/>
          </p:nvSpPr>
          <p:spPr>
            <a:xfrm flipH="false" flipV="false" rot="0">
              <a:off x="0" y="0"/>
              <a:ext cx="1236189" cy="963179"/>
            </a:xfrm>
            <a:custGeom>
              <a:avLst/>
              <a:gdLst/>
              <a:ahLst/>
              <a:cxnLst/>
              <a:rect r="r" b="b" t="t" l="l"/>
              <a:pathLst>
                <a:path h="963179" w="1236189">
                  <a:moveTo>
                    <a:pt x="0" y="0"/>
                  </a:moveTo>
                  <a:lnTo>
                    <a:pt x="1236189" y="0"/>
                  </a:lnTo>
                  <a:lnTo>
                    <a:pt x="1236189" y="963179"/>
                  </a:lnTo>
                  <a:lnTo>
                    <a:pt x="0" y="963179"/>
                  </a:lnTo>
                  <a:close/>
                </a:path>
              </a:pathLst>
            </a:custGeom>
            <a:blipFill>
              <a:blip r:embed="rId3"/>
              <a:stretch>
                <a:fillRect l="-19879" t="0" r="-19879" b="0"/>
              </a:stretch>
            </a:blipFill>
          </p:spPr>
        </p:sp>
      </p:grpSp>
      <p:sp>
        <p:nvSpPr>
          <p:cNvPr name="TextBox 5" id="5"/>
          <p:cNvSpPr txBox="true"/>
          <p:nvPr/>
        </p:nvSpPr>
        <p:spPr>
          <a:xfrm rot="0">
            <a:off x="8528643" y="2069294"/>
            <a:ext cx="7972924" cy="1191413"/>
          </a:xfrm>
          <a:prstGeom prst="rect">
            <a:avLst/>
          </a:prstGeom>
        </p:spPr>
        <p:txBody>
          <a:bodyPr anchor="t" rtlCol="false" tIns="0" lIns="0" bIns="0" rIns="0">
            <a:spAutoFit/>
          </a:bodyPr>
          <a:lstStyle/>
          <a:p>
            <a:pPr algn="l">
              <a:lnSpc>
                <a:spcPts val="8314"/>
              </a:lnSpc>
            </a:pPr>
            <a:r>
              <a:rPr lang="en-US" sz="10393" spc="-467">
                <a:solidFill>
                  <a:srgbClr val="FFFFFF"/>
                </a:solidFill>
                <a:latin typeface="Staatliches"/>
                <a:ea typeface="Staatliches"/>
                <a:cs typeface="Staatliches"/>
                <a:sym typeface="Staatliches"/>
              </a:rPr>
              <a:t>TERRAIN: iSLAND</a:t>
            </a:r>
          </a:p>
        </p:txBody>
      </p:sp>
      <p:sp>
        <p:nvSpPr>
          <p:cNvPr name="TextBox 6" id="6"/>
          <p:cNvSpPr txBox="true"/>
          <p:nvPr/>
        </p:nvSpPr>
        <p:spPr>
          <a:xfrm rot="0">
            <a:off x="8236118" y="3590167"/>
            <a:ext cx="9597019" cy="5668133"/>
          </a:xfrm>
          <a:prstGeom prst="rect">
            <a:avLst/>
          </a:prstGeom>
        </p:spPr>
        <p:txBody>
          <a:bodyPr anchor="t" rtlCol="false" tIns="0" lIns="0" bIns="0" rIns="0">
            <a:spAutoFit/>
          </a:bodyPr>
          <a:lstStyle/>
          <a:p>
            <a:pPr algn="just" marL="513934" indent="-256967" lvl="1">
              <a:lnSpc>
                <a:spcPts val="2856"/>
              </a:lnSpc>
              <a:buAutoNum type="arabicPeriod" startAt="1"/>
            </a:pPr>
            <a:r>
              <a:rPr lang="en-US" sz="2380">
                <a:solidFill>
                  <a:srgbClr val="FFFFFF"/>
                </a:solidFill>
                <a:latin typeface="TT Norms"/>
                <a:ea typeface="TT Norms"/>
                <a:cs typeface="TT Norms"/>
                <a:sym typeface="TT Norms"/>
              </a:rPr>
              <a:t>WE USE THE TERRAIN ISLAND NODE WHICH IS THE PROCEDURAL NODE. THIS CREATES A REALISTIC-LOOKING ISLAND TERRAIN.</a:t>
            </a:r>
          </a:p>
          <a:p>
            <a:pPr algn="just" marL="513934" indent="-256967" lvl="1">
              <a:lnSpc>
                <a:spcPts val="2856"/>
              </a:lnSpc>
              <a:buAutoNum type="arabicPeriod" startAt="1"/>
            </a:pPr>
            <a:r>
              <a:rPr lang="en-US" sz="2380">
                <a:solidFill>
                  <a:srgbClr val="FFFFFF"/>
                </a:solidFill>
                <a:latin typeface="TT Norms"/>
                <a:ea typeface="TT Norms"/>
                <a:cs typeface="TT Norms"/>
                <a:sym typeface="TT Norms"/>
              </a:rPr>
              <a:t>IT HAS NODES LIKE HEIGHTFIELD-REMAP, DISTORT, CLIP, NOISE, ANGLE, SLUMP, LEVEL CLEAR, SET WATER LEVEL AND ERODE NODES IN-BUILT IN ITS GEOMETRY NODE. </a:t>
            </a:r>
          </a:p>
          <a:p>
            <a:pPr algn="just" marL="513934" indent="-256967" lvl="1">
              <a:lnSpc>
                <a:spcPts val="2856"/>
              </a:lnSpc>
              <a:buAutoNum type="arabicPeriod" startAt="1"/>
            </a:pPr>
            <a:r>
              <a:rPr lang="en-US" sz="2380">
                <a:solidFill>
                  <a:srgbClr val="FFFFFF"/>
                </a:solidFill>
                <a:latin typeface="TT Norms"/>
                <a:ea typeface="TT Norms"/>
                <a:cs typeface="TT Norms"/>
                <a:sym typeface="TT Norms"/>
              </a:rPr>
              <a:t>IN MY PROJECT I HAVE CONTINUED WITH THE DEFAULT PARAMETERS OF THE ABOVE NODES</a:t>
            </a:r>
          </a:p>
          <a:p>
            <a:pPr algn="just" marL="513934" indent="-256967" lvl="1">
              <a:lnSpc>
                <a:spcPts val="2856"/>
              </a:lnSpc>
              <a:buAutoNum type="arabicPeriod" startAt="1"/>
            </a:pPr>
            <a:r>
              <a:rPr lang="en-US" sz="2380">
                <a:solidFill>
                  <a:srgbClr val="FFFFFF"/>
                </a:solidFill>
                <a:latin typeface="TT Norms"/>
                <a:ea typeface="TT Norms"/>
                <a:cs typeface="TT Norms"/>
                <a:sym typeface="TT Norms"/>
              </a:rPr>
              <a:t>SELECT THE TERRAIN FX IN THE NAVIGATION BAR IN THAT SELECT THE TERRAIN ISLAND.</a:t>
            </a:r>
          </a:p>
          <a:p>
            <a:pPr algn="just" marL="513934" indent="-256967" lvl="1">
              <a:lnSpc>
                <a:spcPts val="2856"/>
              </a:lnSpc>
              <a:buAutoNum type="arabicPeriod" startAt="1"/>
            </a:pPr>
            <a:r>
              <a:rPr lang="en-US" sz="2380">
                <a:solidFill>
                  <a:srgbClr val="FFFFFF"/>
                </a:solidFill>
                <a:latin typeface="TT Norms"/>
                <a:ea typeface="TT Norms"/>
                <a:cs typeface="TT Norms"/>
                <a:sym typeface="TT Norms"/>
              </a:rPr>
              <a:t>THE TERRAIN_ISLANDS NODE IS CREATED IN THE NETWORK PANE, AND WE CAN ALSO SEE THE TERRAIN ISLAND WHEN BLUE FLAGGED IN THE SCENE VIEW.</a:t>
            </a:r>
          </a:p>
          <a:p>
            <a:pPr algn="just" marL="513934" indent="-256967" lvl="1">
              <a:lnSpc>
                <a:spcPts val="2856"/>
              </a:lnSpc>
              <a:buAutoNum type="arabicPeriod" startAt="1"/>
            </a:pPr>
            <a:r>
              <a:rPr lang="en-US" sz="2380">
                <a:solidFill>
                  <a:srgbClr val="FFFFFF"/>
                </a:solidFill>
                <a:latin typeface="TT Norms"/>
                <a:ea typeface="TT Norms"/>
                <a:cs typeface="TT Norms"/>
                <a:sym typeface="TT Norms"/>
              </a:rPr>
              <a:t>THIS CREATES MORE REALISTIC SCENE OF AN ISLAND TO MY PROJECT.</a:t>
            </a:r>
          </a:p>
          <a:p>
            <a:pPr algn="just">
              <a:lnSpc>
                <a:spcPts val="2856"/>
              </a:lnSpc>
            </a:pP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9222" r="0" b="-9222"/>
            </a:stretch>
          </a:blipFill>
        </p:spPr>
      </p:sp>
      <p:grpSp>
        <p:nvGrpSpPr>
          <p:cNvPr name="Group 3" id="3"/>
          <p:cNvGrpSpPr/>
          <p:nvPr/>
        </p:nvGrpSpPr>
        <p:grpSpPr>
          <a:xfrm rot="0">
            <a:off x="10931561" y="0"/>
            <a:ext cx="7356439" cy="5055815"/>
            <a:chOff x="0" y="0"/>
            <a:chExt cx="878980" cy="604091"/>
          </a:xfrm>
        </p:grpSpPr>
        <p:sp>
          <p:nvSpPr>
            <p:cNvPr name="Freeform 4" id="4"/>
            <p:cNvSpPr/>
            <p:nvPr/>
          </p:nvSpPr>
          <p:spPr>
            <a:xfrm flipH="false" flipV="false" rot="0">
              <a:off x="0" y="0"/>
              <a:ext cx="878980" cy="604091"/>
            </a:xfrm>
            <a:custGeom>
              <a:avLst/>
              <a:gdLst/>
              <a:ahLst/>
              <a:cxnLst/>
              <a:rect r="r" b="b" t="t" l="l"/>
              <a:pathLst>
                <a:path h="604091" w="878980">
                  <a:moveTo>
                    <a:pt x="0" y="0"/>
                  </a:moveTo>
                  <a:lnTo>
                    <a:pt x="878980" y="0"/>
                  </a:lnTo>
                  <a:lnTo>
                    <a:pt x="878980" y="604091"/>
                  </a:lnTo>
                  <a:lnTo>
                    <a:pt x="0" y="604091"/>
                  </a:lnTo>
                  <a:close/>
                </a:path>
              </a:pathLst>
            </a:custGeom>
            <a:blipFill>
              <a:blip r:embed="rId3"/>
              <a:stretch>
                <a:fillRect l="0" t="-4327" r="0" b="-4327"/>
              </a:stretch>
            </a:blipFill>
          </p:spPr>
        </p:sp>
      </p:grpSp>
      <p:grpSp>
        <p:nvGrpSpPr>
          <p:cNvPr name="Group 5" id="5"/>
          <p:cNvGrpSpPr/>
          <p:nvPr/>
        </p:nvGrpSpPr>
        <p:grpSpPr>
          <a:xfrm rot="0">
            <a:off x="10931561" y="4611535"/>
            <a:ext cx="7356439" cy="5675465"/>
            <a:chOff x="0" y="0"/>
            <a:chExt cx="845830" cy="652555"/>
          </a:xfrm>
        </p:grpSpPr>
        <p:sp>
          <p:nvSpPr>
            <p:cNvPr name="Freeform 6" id="6"/>
            <p:cNvSpPr/>
            <p:nvPr/>
          </p:nvSpPr>
          <p:spPr>
            <a:xfrm flipH="false" flipV="false" rot="0">
              <a:off x="0" y="0"/>
              <a:ext cx="845830" cy="652555"/>
            </a:xfrm>
            <a:custGeom>
              <a:avLst/>
              <a:gdLst/>
              <a:ahLst/>
              <a:cxnLst/>
              <a:rect r="r" b="b" t="t" l="l"/>
              <a:pathLst>
                <a:path h="652555" w="845830">
                  <a:moveTo>
                    <a:pt x="0" y="0"/>
                  </a:moveTo>
                  <a:lnTo>
                    <a:pt x="845830" y="0"/>
                  </a:lnTo>
                  <a:lnTo>
                    <a:pt x="845830" y="652555"/>
                  </a:lnTo>
                  <a:lnTo>
                    <a:pt x="0" y="652555"/>
                  </a:lnTo>
                  <a:close/>
                </a:path>
              </a:pathLst>
            </a:custGeom>
            <a:blipFill>
              <a:blip r:embed="rId4"/>
              <a:stretch>
                <a:fillRect l="0" t="-458" r="0" b="-458"/>
              </a:stretch>
            </a:blipFill>
          </p:spPr>
        </p:sp>
      </p:grpSp>
      <p:sp>
        <p:nvSpPr>
          <p:cNvPr name="TextBox 7" id="7"/>
          <p:cNvSpPr txBox="true"/>
          <p:nvPr/>
        </p:nvSpPr>
        <p:spPr>
          <a:xfrm rot="0">
            <a:off x="476250" y="600075"/>
            <a:ext cx="11379641"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LAND</a:t>
            </a:r>
          </a:p>
        </p:txBody>
      </p:sp>
      <p:sp>
        <p:nvSpPr>
          <p:cNvPr name="TextBox 8" id="8"/>
          <p:cNvSpPr txBox="true"/>
          <p:nvPr/>
        </p:nvSpPr>
        <p:spPr>
          <a:xfrm rot="0">
            <a:off x="476250" y="3063002"/>
            <a:ext cx="9495876" cy="5692630"/>
          </a:xfrm>
          <a:prstGeom prst="rect">
            <a:avLst/>
          </a:prstGeom>
        </p:spPr>
        <p:txBody>
          <a:bodyPr anchor="t" rtlCol="false" tIns="0" lIns="0" bIns="0" rIns="0">
            <a:spAutoFit/>
          </a:bodyPr>
          <a:lstStyle/>
          <a:p>
            <a:pPr algn="l" marL="550992" indent="-275496" lvl="1">
              <a:lnSpc>
                <a:spcPts val="3062"/>
              </a:lnSpc>
              <a:buAutoNum type="arabicPeriod" startAt="1"/>
            </a:pPr>
            <a:r>
              <a:rPr lang="en-US" sz="2552">
                <a:solidFill>
                  <a:srgbClr val="FFFFFF"/>
                </a:solidFill>
                <a:latin typeface="TT Norms"/>
                <a:ea typeface="TT Norms"/>
                <a:cs typeface="TT Norms"/>
                <a:sym typeface="TT Norms"/>
              </a:rPr>
              <a:t>CREATING A LAND USING GRID NODE.</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In the object level create geometry node and double click to enter the geometry level.</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I am creating sticky notes for organization since it makes my work easier and understandable.</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Right click and select the grid node. </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In the grid node, I have given the size parameter to x=100 and y=100.</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Centre: x=-7, y=0, z=-5.</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Rows=columns=2</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In the color node,</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I choose green to specify the land.</a:t>
            </a:r>
          </a:p>
          <a:p>
            <a:pPr algn="l" marL="550992" indent="-275496" lvl="1">
              <a:lnSpc>
                <a:spcPts val="3062"/>
              </a:lnSpc>
              <a:buAutoNum type="arabicPeriod" startAt="1"/>
            </a:pPr>
            <a:r>
              <a:rPr lang="en-US" sz="2552">
                <a:solidFill>
                  <a:srgbClr val="FFFFFF"/>
                </a:solidFill>
                <a:latin typeface="TT Norms"/>
                <a:ea typeface="TT Norms"/>
                <a:cs typeface="TT Norms"/>
                <a:sym typeface="TT Norms"/>
              </a:rPr>
              <a:t>The color type to constant.</a:t>
            </a:r>
          </a:p>
          <a:p>
            <a:pPr algn="l">
              <a:lnSpc>
                <a:spcPts val="3062"/>
              </a:lnSpc>
            </a:pPr>
          </a:p>
        </p:txBody>
      </p:sp>
      <p:sp>
        <p:nvSpPr>
          <p:cNvPr name="TextBox 9" id="9"/>
          <p:cNvSpPr txBox="true"/>
          <p:nvPr/>
        </p:nvSpPr>
        <p:spPr>
          <a:xfrm rot="0">
            <a:off x="476250" y="2358931"/>
            <a:ext cx="6825749" cy="895350"/>
          </a:xfrm>
          <a:prstGeom prst="rect">
            <a:avLst/>
          </a:prstGeom>
        </p:spPr>
        <p:txBody>
          <a:bodyPr anchor="t" rtlCol="false" tIns="0" lIns="0" bIns="0" rIns="0">
            <a:spAutoFit/>
          </a:bodyPr>
          <a:lstStyle/>
          <a:p>
            <a:pPr algn="l">
              <a:lnSpc>
                <a:spcPts val="3599"/>
              </a:lnSpc>
            </a:pPr>
            <a:r>
              <a:rPr lang="en-US" sz="2999" b="true">
                <a:solidFill>
                  <a:srgbClr val="FFFFFF"/>
                </a:solidFill>
                <a:latin typeface="TT Norms Bold"/>
                <a:ea typeface="TT Norms Bold"/>
                <a:cs typeface="TT Norms Bold"/>
                <a:sym typeface="TT Norms Bold"/>
              </a:rPr>
              <a:t>NODES USED: GRID AND COLOR.</a:t>
            </a:r>
          </a:p>
          <a:p>
            <a:pPr algn="l">
              <a:lnSpc>
                <a:spcPts val="3599"/>
              </a:lnSpc>
            </a:pPr>
          </a:p>
        </p:txBody>
      </p:sp>
    </p:spTree>
  </p:cSld>
  <p:clrMapOvr>
    <a:masterClrMapping/>
  </p:clrMapOvr>
  <p:transition spd="fast">
    <p:wipe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9222" r="0" b="-9222"/>
            </a:stretch>
          </a:blipFill>
        </p:spPr>
      </p:sp>
      <p:grpSp>
        <p:nvGrpSpPr>
          <p:cNvPr name="Group 3" id="3"/>
          <p:cNvGrpSpPr/>
          <p:nvPr/>
        </p:nvGrpSpPr>
        <p:grpSpPr>
          <a:xfrm rot="0">
            <a:off x="9144000" y="509402"/>
            <a:ext cx="8667750" cy="9301348"/>
            <a:chOff x="0" y="0"/>
            <a:chExt cx="1397591" cy="1499753"/>
          </a:xfrm>
        </p:grpSpPr>
        <p:sp>
          <p:nvSpPr>
            <p:cNvPr name="Freeform 4" id="4"/>
            <p:cNvSpPr/>
            <p:nvPr/>
          </p:nvSpPr>
          <p:spPr>
            <a:xfrm flipH="false" flipV="false" rot="0">
              <a:off x="0" y="0"/>
              <a:ext cx="1397591" cy="1499753"/>
            </a:xfrm>
            <a:custGeom>
              <a:avLst/>
              <a:gdLst/>
              <a:ahLst/>
              <a:cxnLst/>
              <a:rect r="r" b="b" t="t" l="l"/>
              <a:pathLst>
                <a:path h="1499753" w="1397591">
                  <a:moveTo>
                    <a:pt x="76814" y="0"/>
                  </a:moveTo>
                  <a:lnTo>
                    <a:pt x="1320777" y="0"/>
                  </a:lnTo>
                  <a:cubicBezTo>
                    <a:pt x="1341149" y="0"/>
                    <a:pt x="1360687" y="8093"/>
                    <a:pt x="1375093" y="22498"/>
                  </a:cubicBezTo>
                  <a:cubicBezTo>
                    <a:pt x="1389498" y="36904"/>
                    <a:pt x="1397591" y="56442"/>
                    <a:pt x="1397591" y="76814"/>
                  </a:cubicBezTo>
                  <a:lnTo>
                    <a:pt x="1397591" y="1422939"/>
                  </a:lnTo>
                  <a:cubicBezTo>
                    <a:pt x="1397591" y="1465362"/>
                    <a:pt x="1363200" y="1499753"/>
                    <a:pt x="1320777" y="1499753"/>
                  </a:cubicBezTo>
                  <a:lnTo>
                    <a:pt x="76814" y="1499753"/>
                  </a:lnTo>
                  <a:cubicBezTo>
                    <a:pt x="34391" y="1499753"/>
                    <a:pt x="0" y="1465362"/>
                    <a:pt x="0" y="1422939"/>
                  </a:cubicBezTo>
                  <a:lnTo>
                    <a:pt x="0" y="76814"/>
                  </a:lnTo>
                  <a:cubicBezTo>
                    <a:pt x="0" y="34391"/>
                    <a:pt x="34391" y="0"/>
                    <a:pt x="76814"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57150"/>
              <a:ext cx="1397591" cy="1556903"/>
            </a:xfrm>
            <a:prstGeom prst="rect">
              <a:avLst/>
            </a:prstGeom>
          </p:spPr>
          <p:txBody>
            <a:bodyPr anchor="ctr" rtlCol="false" tIns="50800" lIns="50800" bIns="50800" rIns="50800"/>
            <a:lstStyle/>
            <a:p>
              <a:pPr algn="ctr">
                <a:lnSpc>
                  <a:spcPts val="4759"/>
                </a:lnSpc>
              </a:pPr>
            </a:p>
          </p:txBody>
        </p:sp>
      </p:grpSp>
      <p:sp>
        <p:nvSpPr>
          <p:cNvPr name="Freeform 6" id="6"/>
          <p:cNvSpPr/>
          <p:nvPr/>
        </p:nvSpPr>
        <p:spPr>
          <a:xfrm flipH="false" flipV="false" rot="0">
            <a:off x="688884" y="4753658"/>
            <a:ext cx="6583559" cy="5346167"/>
          </a:xfrm>
          <a:custGeom>
            <a:avLst/>
            <a:gdLst/>
            <a:ahLst/>
            <a:cxnLst/>
            <a:rect r="r" b="b" t="t" l="l"/>
            <a:pathLst>
              <a:path h="5346167" w="6583559">
                <a:moveTo>
                  <a:pt x="0" y="0"/>
                </a:moveTo>
                <a:lnTo>
                  <a:pt x="6583559" y="0"/>
                </a:lnTo>
                <a:lnTo>
                  <a:pt x="6583559" y="5346167"/>
                </a:lnTo>
                <a:lnTo>
                  <a:pt x="0" y="5346167"/>
                </a:lnTo>
                <a:lnTo>
                  <a:pt x="0" y="0"/>
                </a:lnTo>
                <a:close/>
              </a:path>
            </a:pathLst>
          </a:custGeom>
          <a:blipFill>
            <a:blip r:embed="rId3"/>
            <a:stretch>
              <a:fillRect l="0" t="0" r="0" b="0"/>
            </a:stretch>
          </a:blipFill>
        </p:spPr>
      </p:sp>
      <p:sp>
        <p:nvSpPr>
          <p:cNvPr name="TextBox 7" id="7"/>
          <p:cNvSpPr txBox="true"/>
          <p:nvPr/>
        </p:nvSpPr>
        <p:spPr>
          <a:xfrm rot="0">
            <a:off x="1028700" y="1674637"/>
            <a:ext cx="7438220"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WATER</a:t>
            </a:r>
          </a:p>
        </p:txBody>
      </p:sp>
      <p:grpSp>
        <p:nvGrpSpPr>
          <p:cNvPr name="Group 8" id="8"/>
          <p:cNvGrpSpPr/>
          <p:nvPr/>
        </p:nvGrpSpPr>
        <p:grpSpPr>
          <a:xfrm rot="0">
            <a:off x="5427496" y="1074562"/>
            <a:ext cx="11994220" cy="8592820"/>
            <a:chOff x="0" y="0"/>
            <a:chExt cx="15992294" cy="11457093"/>
          </a:xfrm>
        </p:grpSpPr>
        <p:sp>
          <p:nvSpPr>
            <p:cNvPr name="TextBox 9" id="9"/>
            <p:cNvSpPr txBox="true"/>
            <p:nvPr/>
          </p:nvSpPr>
          <p:spPr>
            <a:xfrm rot="0">
              <a:off x="0" y="371475"/>
              <a:ext cx="3070630" cy="1658077"/>
            </a:xfrm>
            <a:prstGeom prst="rect">
              <a:avLst/>
            </a:prstGeom>
          </p:spPr>
          <p:txBody>
            <a:bodyPr anchor="t" rtlCol="false" tIns="0" lIns="0" bIns="0" rIns="0">
              <a:spAutoFit/>
            </a:bodyPr>
            <a:lstStyle/>
            <a:p>
              <a:pPr algn="l">
                <a:lnSpc>
                  <a:spcPts val="8000"/>
                </a:lnSpc>
              </a:pPr>
            </a:p>
          </p:txBody>
        </p:sp>
        <p:sp>
          <p:nvSpPr>
            <p:cNvPr name="TextBox 10" id="10"/>
            <p:cNvSpPr txBox="true"/>
            <p:nvPr/>
          </p:nvSpPr>
          <p:spPr>
            <a:xfrm rot="0">
              <a:off x="5654872" y="250704"/>
              <a:ext cx="10337422" cy="11206389"/>
            </a:xfrm>
            <a:prstGeom prst="rect">
              <a:avLst/>
            </a:prstGeom>
          </p:spPr>
          <p:txBody>
            <a:bodyPr anchor="t" rtlCol="false" tIns="0" lIns="0" bIns="0" rIns="0">
              <a:spAutoFit/>
            </a:bodyPr>
            <a:lstStyle/>
            <a:p>
              <a:pPr algn="l" marL="555094" indent="-277547" lvl="1">
                <a:lnSpc>
                  <a:spcPts val="3085"/>
                </a:lnSpc>
                <a:buAutoNum type="arabicPeriod" startAt="1"/>
              </a:pPr>
              <a:r>
                <a:rPr lang="en-US" sz="2571">
                  <a:solidFill>
                    <a:srgbClr val="FFFFFF"/>
                  </a:solidFill>
                  <a:latin typeface="TT Norms"/>
                  <a:ea typeface="TT Norms"/>
                  <a:cs typeface="TT Norms"/>
                  <a:sym typeface="TT Norms"/>
                </a:rPr>
                <a:t> I CREATED A STICKY NOTES.  </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Then created a grid node: in the grid node I specified the size parameter to 70 and 60.</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Then specified centre for x=7.9, y=0, z=55.</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Create an oceanwave node and specify parameters of the number of waves, size, separation of waves and distance.</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Create an oceanspectrum node and specify parameters depth, gravity and time scale.</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 Create an ocean evaluate node to set the time of wave.</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Create a color node, connect to ocean evaluate. In color node select a blue shade which is more near to the ocean color.</a:t>
              </a:r>
            </a:p>
            <a:p>
              <a:pPr algn="l" marL="555094" indent="-277547" lvl="1">
                <a:lnSpc>
                  <a:spcPts val="3085"/>
                </a:lnSpc>
                <a:buAutoNum type="arabicPeriod" startAt="1"/>
              </a:pPr>
              <a:r>
                <a:rPr lang="en-US" sz="2571">
                  <a:solidFill>
                    <a:srgbClr val="FFFFFF"/>
                  </a:solidFill>
                  <a:latin typeface="TT Norms"/>
                  <a:ea typeface="TT Norms"/>
                  <a:cs typeface="TT Norms"/>
                  <a:sym typeface="TT Norms"/>
                </a:rPr>
                <a:t>Blueflag the color node to see the ocean.</a:t>
              </a:r>
            </a:p>
            <a:p>
              <a:pPr algn="l">
                <a:lnSpc>
                  <a:spcPts val="3085"/>
                </a:lnSpc>
              </a:pPr>
            </a:p>
          </p:txBody>
        </p:sp>
      </p:grpSp>
      <p:sp>
        <p:nvSpPr>
          <p:cNvPr name="TextBox 11" id="11"/>
          <p:cNvSpPr txBox="true"/>
          <p:nvPr/>
        </p:nvSpPr>
        <p:spPr>
          <a:xfrm rot="0">
            <a:off x="1176001" y="3513995"/>
            <a:ext cx="6096442" cy="1239663"/>
          </a:xfrm>
          <a:prstGeom prst="rect">
            <a:avLst/>
          </a:prstGeom>
        </p:spPr>
        <p:txBody>
          <a:bodyPr anchor="t" rtlCol="false" tIns="0" lIns="0" bIns="0" rIns="0">
            <a:spAutoFit/>
          </a:bodyPr>
          <a:lstStyle/>
          <a:p>
            <a:pPr algn="l">
              <a:lnSpc>
                <a:spcPts val="2352"/>
              </a:lnSpc>
            </a:pPr>
            <a:r>
              <a:rPr lang="en-US" sz="2940" spc="-132">
                <a:solidFill>
                  <a:srgbClr val="FFFFFF"/>
                </a:solidFill>
                <a:latin typeface="TT Norms"/>
                <a:ea typeface="TT Norms"/>
                <a:cs typeface="TT Norms"/>
                <a:sym typeface="TT Norms"/>
              </a:rPr>
              <a:t>Nodes used: Grid, oceanwaves, ocean, spectrum, oceanevaluate and color node for a still ocean and waves.</a:t>
            </a:r>
          </a:p>
          <a:p>
            <a:pPr algn="l">
              <a:lnSpc>
                <a:spcPts val="2352"/>
              </a:lnSpc>
            </a:pPr>
          </a:p>
        </p:txBody>
      </p:sp>
    </p:spTree>
  </p:cSld>
  <p:clrMapOvr>
    <a:masterClrMapping/>
  </p:clrMapOvr>
  <p:transition spd="fast">
    <p:wipe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9561014" y="1599211"/>
            <a:ext cx="9927388" cy="7088579"/>
            <a:chOff x="0" y="0"/>
            <a:chExt cx="932572" cy="665896"/>
          </a:xfrm>
        </p:grpSpPr>
        <p:sp>
          <p:nvSpPr>
            <p:cNvPr name="Freeform 4" id="4"/>
            <p:cNvSpPr/>
            <p:nvPr/>
          </p:nvSpPr>
          <p:spPr>
            <a:xfrm flipH="false" flipV="false" rot="0">
              <a:off x="0" y="0"/>
              <a:ext cx="932572" cy="665896"/>
            </a:xfrm>
            <a:custGeom>
              <a:avLst/>
              <a:gdLst/>
              <a:ahLst/>
              <a:cxnLst/>
              <a:rect r="r" b="b" t="t" l="l"/>
              <a:pathLst>
                <a:path h="665896" w="932572">
                  <a:moveTo>
                    <a:pt x="0" y="0"/>
                  </a:moveTo>
                  <a:lnTo>
                    <a:pt x="932572" y="0"/>
                  </a:lnTo>
                  <a:lnTo>
                    <a:pt x="932572" y="665896"/>
                  </a:lnTo>
                  <a:lnTo>
                    <a:pt x="0" y="665896"/>
                  </a:lnTo>
                  <a:close/>
                </a:path>
              </a:pathLst>
            </a:custGeom>
            <a:blipFill>
              <a:blip r:embed="rId3"/>
              <a:stretch>
                <a:fillRect l="-13825" t="0" r="-13825" b="0"/>
              </a:stretch>
            </a:blipFill>
          </p:spPr>
        </p:sp>
      </p:grpSp>
      <p:sp>
        <p:nvSpPr>
          <p:cNvPr name="TextBox 5" id="5"/>
          <p:cNvSpPr txBox="true"/>
          <p:nvPr/>
        </p:nvSpPr>
        <p:spPr>
          <a:xfrm rot="0">
            <a:off x="476250" y="731494"/>
            <a:ext cx="9237096" cy="3330481"/>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OCEAN FLOOD:</a:t>
            </a:r>
          </a:p>
          <a:p>
            <a:pPr algn="l">
              <a:lnSpc>
                <a:spcPts val="12398"/>
              </a:lnSpc>
            </a:pPr>
          </a:p>
        </p:txBody>
      </p:sp>
      <p:sp>
        <p:nvSpPr>
          <p:cNvPr name="TextBox 6" id="6"/>
          <p:cNvSpPr txBox="true"/>
          <p:nvPr/>
        </p:nvSpPr>
        <p:spPr>
          <a:xfrm rot="0">
            <a:off x="761793" y="2995028"/>
            <a:ext cx="8951553" cy="5857875"/>
          </a:xfrm>
          <a:prstGeom prst="rect">
            <a:avLst/>
          </a:prstGeom>
        </p:spPr>
        <p:txBody>
          <a:bodyPr anchor="t" rtlCol="false" tIns="0" lIns="0" bIns="0" rIns="0">
            <a:spAutoFit/>
          </a:bodyPr>
          <a:lstStyle/>
          <a:p>
            <a:pPr algn="l">
              <a:lnSpc>
                <a:spcPts val="3098"/>
              </a:lnSpc>
            </a:pPr>
            <a:r>
              <a:rPr lang="en-US" sz="2582" b="true">
                <a:solidFill>
                  <a:srgbClr val="FFFFFF"/>
                </a:solidFill>
                <a:latin typeface="TT Norms Bold"/>
                <a:ea typeface="TT Norms Bold"/>
                <a:cs typeface="TT Norms Bold"/>
                <a:sym typeface="TT Norms Bold"/>
              </a:rPr>
              <a:t>NODES USED: GRID, OCEANSPECTRUM, OCEAN EVALUATE, COLOR NODE.</a:t>
            </a:r>
          </a:p>
          <a:p>
            <a:pPr algn="l">
              <a:lnSpc>
                <a:spcPts val="3098"/>
              </a:lnSpc>
            </a:pP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In the grid, select the size and edit it to x=70 and y= $F -110.</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In the ocean spectrum select the wind attribute, set the direction, speed, fetch and chop parameters as shown in the image.</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In the ocean evaluate node set the down sample to 2, depth division and maxdepth as 20 and 5.5 repectively.</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Create a color node and keep the color similar to still ocean so that they doesn’t look weird together.</a:t>
            </a:r>
          </a:p>
          <a:p>
            <a:pPr algn="l">
              <a:lnSpc>
                <a:spcPts val="3098"/>
              </a:lnSpc>
            </a:pPr>
          </a:p>
        </p:txBody>
      </p:sp>
    </p:spTree>
  </p:cSld>
  <p:clrMapOvr>
    <a:masterClrMapping/>
  </p:clrMapOvr>
  <p:transition spd="fast">
    <p:wipe di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false" flipV="false" rot="-5400000">
            <a:off x="-2996731" y="2996731"/>
            <a:ext cx="11985652" cy="5992190"/>
          </a:xfrm>
          <a:custGeom>
            <a:avLst/>
            <a:gdLst/>
            <a:ahLst/>
            <a:cxnLst/>
            <a:rect r="r" b="b" t="t" l="l"/>
            <a:pathLst>
              <a:path h="5992190" w="11985652">
                <a:moveTo>
                  <a:pt x="0" y="0"/>
                </a:moveTo>
                <a:lnTo>
                  <a:pt x="11985652" y="0"/>
                </a:lnTo>
                <a:lnTo>
                  <a:pt x="11985652" y="5992190"/>
                </a:lnTo>
                <a:lnTo>
                  <a:pt x="0" y="5992190"/>
                </a:lnTo>
                <a:lnTo>
                  <a:pt x="0" y="0"/>
                </a:lnTo>
                <a:close/>
              </a:path>
            </a:pathLst>
          </a:custGeom>
          <a:blipFill>
            <a:blip r:embed="rId3"/>
            <a:stretch>
              <a:fillRect l="-11776" t="-469" r="-2380" b="0"/>
            </a:stretch>
          </a:blipFill>
        </p:spPr>
      </p:sp>
      <p:sp>
        <p:nvSpPr>
          <p:cNvPr name="TextBox 4" id="4"/>
          <p:cNvSpPr txBox="true"/>
          <p:nvPr/>
        </p:nvSpPr>
        <p:spPr>
          <a:xfrm rot="0">
            <a:off x="6644506" y="600075"/>
            <a:ext cx="9380776"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CLOUDS</a:t>
            </a:r>
          </a:p>
        </p:txBody>
      </p:sp>
      <p:sp>
        <p:nvSpPr>
          <p:cNvPr name="TextBox 5" id="5"/>
          <p:cNvSpPr txBox="true"/>
          <p:nvPr/>
        </p:nvSpPr>
        <p:spPr>
          <a:xfrm rot="0">
            <a:off x="6644506" y="2676515"/>
            <a:ext cx="11337639" cy="6915150"/>
          </a:xfrm>
          <a:prstGeom prst="rect">
            <a:avLst/>
          </a:prstGeom>
        </p:spPr>
        <p:txBody>
          <a:bodyPr anchor="t" rtlCol="false" tIns="0" lIns="0" bIns="0" rIns="0">
            <a:spAutoFit/>
          </a:bodyPr>
          <a:lstStyle/>
          <a:p>
            <a:pPr algn="l">
              <a:lnSpc>
                <a:spcPts val="2487"/>
              </a:lnSpc>
            </a:pPr>
            <a:r>
              <a:rPr lang="en-US" sz="2073" b="true">
                <a:solidFill>
                  <a:srgbClr val="FFFFFF"/>
                </a:solidFill>
                <a:latin typeface="TT Norms Bold"/>
                <a:ea typeface="TT Norms Bold"/>
                <a:cs typeface="TT Norms Bold"/>
                <a:sym typeface="TT Norms Bold"/>
              </a:rPr>
              <a:t> NODES USED: SPHERE, TRANSFORM, CLOUD, CLOUD NOISE, MERGE NODES.</a:t>
            </a:r>
          </a:p>
          <a:p>
            <a:pPr algn="l">
              <a:lnSpc>
                <a:spcPts val="2487"/>
              </a:lnSpc>
            </a:pP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Right Click in the network pane, search for sphere and place it in the network pane.</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In parameter pane sphere node, radius value is (1, 1), rows and columns are 34 and 36 respectively. Uniform scale as required.</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Parameter pane transform node, translate value is (8.11667, 50, 28.953), scale value is (0.6,0.3,0.9) and uniform scale is 10.</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Right Click in the network pane, search for cloud and place it in the network pane.</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Right Click in the network pane, search for cloudnoise and place it in the network pane. In parameter pane of cloudnoise1 node, Amplitude is 0.78, Octaves is 6 and element size is 0.718.</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Connect sphere to transform to cloud1 to cloudnoise1.</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R</a:t>
            </a:r>
            <a:r>
              <a:rPr lang="en-US" sz="2073">
                <a:solidFill>
                  <a:srgbClr val="FFFFFF"/>
                </a:solidFill>
                <a:latin typeface="TT Norms"/>
                <a:ea typeface="TT Norms"/>
                <a:cs typeface="TT Norms"/>
                <a:sym typeface="TT Norms"/>
              </a:rPr>
              <a:t>epeat the step for other 2 clouds and change the values in translate based on the coordinates in scene view of transform node.</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Right Click in the network pane, search for merge and place it in the network pane. And connect cloudnoise1, cloudnoise2, cloudnoise3 to merge node.</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Use polyextrude to increase the distance.</a:t>
            </a:r>
          </a:p>
          <a:p>
            <a:pPr algn="l" marL="447600" indent="-223800" lvl="1">
              <a:lnSpc>
                <a:spcPts val="2487"/>
              </a:lnSpc>
              <a:buAutoNum type="arabicPeriod" startAt="1"/>
            </a:pPr>
            <a:r>
              <a:rPr lang="en-US" sz="2073">
                <a:solidFill>
                  <a:srgbClr val="FFFFFF"/>
                </a:solidFill>
                <a:latin typeface="TT Norms"/>
                <a:ea typeface="TT Norms"/>
                <a:cs typeface="TT Norms"/>
                <a:sym typeface="TT Norms"/>
              </a:rPr>
              <a:t>Use inset and twist parameters.</a:t>
            </a:r>
          </a:p>
          <a:p>
            <a:pPr algn="l">
              <a:lnSpc>
                <a:spcPts val="2487"/>
              </a:lnSpc>
            </a:pP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9222" r="0" b="-9222"/>
            </a:stretch>
          </a:blipFill>
        </p:spPr>
      </p:sp>
      <p:grpSp>
        <p:nvGrpSpPr>
          <p:cNvPr name="Group 3" id="3"/>
          <p:cNvGrpSpPr/>
          <p:nvPr/>
        </p:nvGrpSpPr>
        <p:grpSpPr>
          <a:xfrm rot="0">
            <a:off x="9144000" y="509402"/>
            <a:ext cx="8667750" cy="9301348"/>
            <a:chOff x="0" y="0"/>
            <a:chExt cx="1397591" cy="1499753"/>
          </a:xfrm>
        </p:grpSpPr>
        <p:sp>
          <p:nvSpPr>
            <p:cNvPr name="Freeform 4" id="4"/>
            <p:cNvSpPr/>
            <p:nvPr/>
          </p:nvSpPr>
          <p:spPr>
            <a:xfrm flipH="false" flipV="false" rot="0">
              <a:off x="0" y="0"/>
              <a:ext cx="1397591" cy="1499753"/>
            </a:xfrm>
            <a:custGeom>
              <a:avLst/>
              <a:gdLst/>
              <a:ahLst/>
              <a:cxnLst/>
              <a:rect r="r" b="b" t="t" l="l"/>
              <a:pathLst>
                <a:path h="1499753" w="1397591">
                  <a:moveTo>
                    <a:pt x="76814" y="0"/>
                  </a:moveTo>
                  <a:lnTo>
                    <a:pt x="1320777" y="0"/>
                  </a:lnTo>
                  <a:cubicBezTo>
                    <a:pt x="1341149" y="0"/>
                    <a:pt x="1360687" y="8093"/>
                    <a:pt x="1375093" y="22498"/>
                  </a:cubicBezTo>
                  <a:cubicBezTo>
                    <a:pt x="1389498" y="36904"/>
                    <a:pt x="1397591" y="56442"/>
                    <a:pt x="1397591" y="76814"/>
                  </a:cubicBezTo>
                  <a:lnTo>
                    <a:pt x="1397591" y="1422939"/>
                  </a:lnTo>
                  <a:cubicBezTo>
                    <a:pt x="1397591" y="1465362"/>
                    <a:pt x="1363200" y="1499753"/>
                    <a:pt x="1320777" y="1499753"/>
                  </a:cubicBezTo>
                  <a:lnTo>
                    <a:pt x="76814" y="1499753"/>
                  </a:lnTo>
                  <a:cubicBezTo>
                    <a:pt x="34391" y="1499753"/>
                    <a:pt x="0" y="1465362"/>
                    <a:pt x="0" y="1422939"/>
                  </a:cubicBezTo>
                  <a:lnTo>
                    <a:pt x="0" y="76814"/>
                  </a:lnTo>
                  <a:cubicBezTo>
                    <a:pt x="0" y="34391"/>
                    <a:pt x="34391" y="0"/>
                    <a:pt x="76814"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57150"/>
              <a:ext cx="1397591" cy="1556903"/>
            </a:xfrm>
            <a:prstGeom prst="rect">
              <a:avLst/>
            </a:prstGeom>
          </p:spPr>
          <p:txBody>
            <a:bodyPr anchor="ctr" rtlCol="false" tIns="50800" lIns="50800" bIns="50800" rIns="50800"/>
            <a:lstStyle/>
            <a:p>
              <a:pPr algn="ctr">
                <a:lnSpc>
                  <a:spcPts val="4759"/>
                </a:lnSpc>
              </a:pPr>
            </a:p>
          </p:txBody>
        </p:sp>
      </p:grpSp>
      <p:sp>
        <p:nvSpPr>
          <p:cNvPr name="TextBox 6" id="6"/>
          <p:cNvSpPr txBox="true"/>
          <p:nvPr/>
        </p:nvSpPr>
        <p:spPr>
          <a:xfrm rot="0">
            <a:off x="1028700" y="1674637"/>
            <a:ext cx="7438220"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Mountain</a:t>
            </a:r>
          </a:p>
        </p:txBody>
      </p:sp>
      <p:grpSp>
        <p:nvGrpSpPr>
          <p:cNvPr name="Group 7" id="7"/>
          <p:cNvGrpSpPr/>
          <p:nvPr/>
        </p:nvGrpSpPr>
        <p:grpSpPr>
          <a:xfrm rot="0">
            <a:off x="5427496" y="1074562"/>
            <a:ext cx="11994220" cy="8779578"/>
            <a:chOff x="0" y="0"/>
            <a:chExt cx="15992294" cy="11706104"/>
          </a:xfrm>
        </p:grpSpPr>
        <p:sp>
          <p:nvSpPr>
            <p:cNvPr name="TextBox 8" id="8"/>
            <p:cNvSpPr txBox="true"/>
            <p:nvPr/>
          </p:nvSpPr>
          <p:spPr>
            <a:xfrm rot="0">
              <a:off x="0" y="371475"/>
              <a:ext cx="3070630" cy="1658077"/>
            </a:xfrm>
            <a:prstGeom prst="rect">
              <a:avLst/>
            </a:prstGeom>
          </p:spPr>
          <p:txBody>
            <a:bodyPr anchor="t" rtlCol="false" tIns="0" lIns="0" bIns="0" rIns="0">
              <a:spAutoFit/>
            </a:bodyPr>
            <a:lstStyle/>
            <a:p>
              <a:pPr algn="l">
                <a:lnSpc>
                  <a:spcPts val="8000"/>
                </a:lnSpc>
              </a:pPr>
            </a:p>
          </p:txBody>
        </p:sp>
        <p:sp>
          <p:nvSpPr>
            <p:cNvPr name="TextBox 9" id="9"/>
            <p:cNvSpPr txBox="true"/>
            <p:nvPr/>
          </p:nvSpPr>
          <p:spPr>
            <a:xfrm rot="0">
              <a:off x="5654872" y="250704"/>
              <a:ext cx="10337422" cy="11455400"/>
            </a:xfrm>
            <a:prstGeom prst="rect">
              <a:avLst/>
            </a:prstGeom>
          </p:spPr>
          <p:txBody>
            <a:bodyPr anchor="t" rtlCol="false" tIns="0" lIns="0" bIns="0" rIns="0">
              <a:spAutoFit/>
            </a:bodyPr>
            <a:lstStyle/>
            <a:p>
              <a:pPr algn="l" marL="555095" indent="-277548" lvl="1">
                <a:lnSpc>
                  <a:spcPts val="3085"/>
                </a:lnSpc>
                <a:buAutoNum type="arabicPeriod" startAt="1"/>
              </a:pPr>
              <a:r>
                <a:rPr lang="en-US" sz="2571">
                  <a:solidFill>
                    <a:srgbClr val="FFFFFF"/>
                  </a:solidFill>
                  <a:latin typeface="TT Norms"/>
                  <a:ea typeface="TT Norms"/>
                  <a:cs typeface="TT Norms"/>
                  <a:sym typeface="TT Norms"/>
                </a:rPr>
                <a:t>CREATE A GRID NODE, THEN SELECT THE PARAMETERS SUCH AS SIZE, CENTRE AND ROTATION. CHANGE THEM ACCORDINGLY.</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Adjust columns and rows, then the rotate parameters.</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Then create a mountain node and set the amplitude to 10. </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Then create a color node.</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Set the color to near brown to depict the mountain.</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Then create a uvquickshade node.</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I have downloaded a mountain image from the internet and browsed for the image in uvquickshade.</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Now the mountain is surmounted with the image.</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Repeat this step for another rmountain.</a:t>
              </a:r>
            </a:p>
            <a:p>
              <a:pPr algn="l" marL="555095" indent="-277548" lvl="1">
                <a:lnSpc>
                  <a:spcPts val="3085"/>
                </a:lnSpc>
                <a:buAutoNum type="arabicPeriod" startAt="1"/>
              </a:pPr>
              <a:r>
                <a:rPr lang="en-US" sz="2571">
                  <a:solidFill>
                    <a:srgbClr val="FFFFFF"/>
                  </a:solidFill>
                  <a:latin typeface="TT Norms"/>
                  <a:ea typeface="TT Norms"/>
                  <a:cs typeface="TT Norms"/>
                  <a:sym typeface="TT Norms"/>
                </a:rPr>
                <a:t>  Make sure that the other mounatain is in not on the same side of the first mountain.</a:t>
              </a:r>
            </a:p>
            <a:p>
              <a:pPr algn="l">
                <a:lnSpc>
                  <a:spcPts val="3085"/>
                </a:lnSpc>
              </a:pPr>
            </a:p>
          </p:txBody>
        </p:sp>
      </p:grpSp>
      <p:sp>
        <p:nvSpPr>
          <p:cNvPr name="Freeform 10" id="10"/>
          <p:cNvSpPr/>
          <p:nvPr/>
        </p:nvSpPr>
        <p:spPr>
          <a:xfrm flipH="false" flipV="false" rot="0">
            <a:off x="-90933" y="4454894"/>
            <a:ext cx="9234933" cy="5832106"/>
          </a:xfrm>
          <a:custGeom>
            <a:avLst/>
            <a:gdLst/>
            <a:ahLst/>
            <a:cxnLst/>
            <a:rect r="r" b="b" t="t" l="l"/>
            <a:pathLst>
              <a:path h="5832106" w="9234933">
                <a:moveTo>
                  <a:pt x="0" y="0"/>
                </a:moveTo>
                <a:lnTo>
                  <a:pt x="9234933" y="0"/>
                </a:lnTo>
                <a:lnTo>
                  <a:pt x="9234933" y="5832106"/>
                </a:lnTo>
                <a:lnTo>
                  <a:pt x="0" y="5832106"/>
                </a:lnTo>
                <a:lnTo>
                  <a:pt x="0" y="0"/>
                </a:lnTo>
                <a:close/>
              </a:path>
            </a:pathLst>
          </a:custGeom>
          <a:blipFill>
            <a:blip r:embed="rId3"/>
            <a:stretch>
              <a:fillRect l="-3140" t="-1606" r="-3140" b="0"/>
            </a:stretch>
          </a:blipFill>
        </p:spPr>
      </p:sp>
      <p:sp>
        <p:nvSpPr>
          <p:cNvPr name="TextBox 11" id="11"/>
          <p:cNvSpPr txBox="true"/>
          <p:nvPr/>
        </p:nvSpPr>
        <p:spPr>
          <a:xfrm rot="0">
            <a:off x="1176001" y="3513995"/>
            <a:ext cx="6096442" cy="940899"/>
          </a:xfrm>
          <a:prstGeom prst="rect">
            <a:avLst/>
          </a:prstGeom>
        </p:spPr>
        <p:txBody>
          <a:bodyPr anchor="t" rtlCol="false" tIns="0" lIns="0" bIns="0" rIns="0">
            <a:spAutoFit/>
          </a:bodyPr>
          <a:lstStyle/>
          <a:p>
            <a:pPr algn="l">
              <a:lnSpc>
                <a:spcPts val="2352"/>
              </a:lnSpc>
            </a:pPr>
            <a:r>
              <a:rPr lang="en-US" sz="2940" spc="-132">
                <a:solidFill>
                  <a:srgbClr val="FFFFFF"/>
                </a:solidFill>
                <a:latin typeface="TT Norms"/>
                <a:ea typeface="TT Norms"/>
                <a:cs typeface="TT Norms"/>
                <a:sym typeface="TT Norms"/>
              </a:rPr>
              <a:t>Nodes used: grid, polyextrude, mountain, color, uvquickshade.</a:t>
            </a:r>
          </a:p>
          <a:p>
            <a:pPr algn="l">
              <a:lnSpc>
                <a:spcPts val="2352"/>
              </a:lnSpc>
            </a:pPr>
          </a:p>
        </p:txBody>
      </p:sp>
    </p:spTree>
  </p:cSld>
  <p:clrMapOvr>
    <a:masterClrMapping/>
  </p:clrMapOvr>
  <p:transition spd="fast">
    <p:wipe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986214" y="600075"/>
            <a:ext cx="9237096" cy="1758856"/>
          </a:xfrm>
          <a:prstGeom prst="rect">
            <a:avLst/>
          </a:prstGeom>
        </p:spPr>
        <p:txBody>
          <a:bodyPr anchor="t" rtlCol="false" tIns="0" lIns="0" bIns="0" rIns="0">
            <a:spAutoFit/>
          </a:bodyPr>
          <a:lstStyle/>
          <a:p>
            <a:pPr algn="l">
              <a:lnSpc>
                <a:spcPts val="12398"/>
              </a:lnSpc>
            </a:pPr>
            <a:r>
              <a:rPr lang="en-US" sz="15498" spc="-697">
                <a:solidFill>
                  <a:srgbClr val="FFFFFF"/>
                </a:solidFill>
                <a:latin typeface="Staatliches"/>
                <a:ea typeface="Staatliches"/>
                <a:cs typeface="Staatliches"/>
                <a:sym typeface="Staatliches"/>
              </a:rPr>
              <a:t>TREES</a:t>
            </a:r>
          </a:p>
        </p:txBody>
      </p:sp>
      <p:sp>
        <p:nvSpPr>
          <p:cNvPr name="TextBox 4" id="4"/>
          <p:cNvSpPr txBox="true"/>
          <p:nvPr/>
        </p:nvSpPr>
        <p:spPr>
          <a:xfrm rot="0">
            <a:off x="3986214" y="2721772"/>
            <a:ext cx="8951553" cy="7029450"/>
          </a:xfrm>
          <a:prstGeom prst="rect">
            <a:avLst/>
          </a:prstGeom>
        </p:spPr>
        <p:txBody>
          <a:bodyPr anchor="t" rtlCol="false" tIns="0" lIns="0" bIns="0" rIns="0">
            <a:spAutoFit/>
          </a:bodyPr>
          <a:lstStyle/>
          <a:p>
            <a:pPr algn="l">
              <a:lnSpc>
                <a:spcPts val="3098"/>
              </a:lnSpc>
            </a:pPr>
            <a:r>
              <a:rPr lang="en-US" sz="2582" b="true">
                <a:solidFill>
                  <a:srgbClr val="FFFFFF"/>
                </a:solidFill>
                <a:latin typeface="TT Norms Bold"/>
                <a:ea typeface="TT Norms Bold"/>
                <a:cs typeface="TT Norms Bold"/>
                <a:sym typeface="TT Norms Bold"/>
              </a:rPr>
              <a:t>NODES USED: LINE, TRANSFORM, COPY AND TRANSFORM, MERGE NODES.</a:t>
            </a:r>
          </a:p>
          <a:p>
            <a:pPr algn="l">
              <a:lnSpc>
                <a:spcPts val="3098"/>
              </a:lnSpc>
            </a:pPr>
          </a:p>
          <a:p>
            <a:pPr algn="l" marL="557534" indent="-278767" lvl="1">
              <a:lnSpc>
                <a:spcPts val="3098"/>
              </a:lnSpc>
              <a:buAutoNum type="arabicPeriod" startAt="1"/>
            </a:pPr>
            <a:r>
              <a:rPr lang="en-US" b="true" sz="2582">
                <a:solidFill>
                  <a:srgbClr val="FFFFFF"/>
                </a:solidFill>
                <a:latin typeface="TT Norms Bold"/>
                <a:ea typeface="TT Norms Bold"/>
                <a:cs typeface="TT Norms Bold"/>
                <a:sym typeface="TT Norms Bold"/>
              </a:rPr>
              <a:t> </a:t>
            </a:r>
            <a:r>
              <a:rPr lang="en-US" sz="2582">
                <a:solidFill>
                  <a:srgbClr val="FFFFFF"/>
                </a:solidFill>
                <a:latin typeface="TT Norms"/>
                <a:ea typeface="TT Norms"/>
                <a:cs typeface="TT Norms"/>
                <a:sym typeface="TT Norms"/>
              </a:rPr>
              <a:t>CREATE A LINE NODE.</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SPECIFY THE LENGTH, DIRECTION. I PREFERRED THE LENGTH OF 1.64.</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CREATE A TRANSFORM NODE.</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TRANSLATE, ROTATE, AND SCALE PARAMETERS TO SCALE THE TREES.</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CREATE A COPY AND TRANSFORM NODE, USE THE UNIFORM SCALE PARAMETER AND TRANSLATE PARAMETER.</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WE CAN ALSO ADJUST THE NUMBER OF COPIES.</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REPEAT THIS THREE TIMES TO CREATE OTHER TREES.</a:t>
            </a:r>
          </a:p>
          <a:p>
            <a:pPr algn="l" marL="557534" indent="-278767" lvl="1">
              <a:lnSpc>
                <a:spcPts val="3098"/>
              </a:lnSpc>
              <a:buAutoNum type="arabicPeriod" startAt="1"/>
            </a:pPr>
            <a:r>
              <a:rPr lang="en-US" sz="2582">
                <a:solidFill>
                  <a:srgbClr val="FFFFFF"/>
                </a:solidFill>
                <a:latin typeface="TT Norms"/>
                <a:ea typeface="TT Norms"/>
                <a:cs typeface="TT Norms"/>
                <a:sym typeface="TT Norms"/>
              </a:rPr>
              <a:t>  CONNECT THEM WITH THE MERGE NODE.</a:t>
            </a:r>
          </a:p>
          <a:p>
            <a:pPr algn="l">
              <a:lnSpc>
                <a:spcPts val="3098"/>
              </a:lnSpc>
            </a:pPr>
          </a:p>
          <a:p>
            <a:pPr algn="l">
              <a:lnSpc>
                <a:spcPts val="3098"/>
              </a:lnSpc>
            </a:pPr>
          </a:p>
        </p:txBody>
      </p:sp>
    </p:spTree>
  </p:cSld>
  <p:clrMapOvr>
    <a:masterClrMapping/>
  </p:clrMapOvr>
  <p:transition spd="fast">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DAG3IET4gB0</dc:identifier>
  <dcterms:modified xsi:type="dcterms:W3CDTF">2011-08-01T06:04:30Z</dcterms:modified>
  <cp:revision>1</cp:revision>
  <dc:title>Social Media</dc:title>
</cp:coreProperties>
</file>